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</p:sldMasterIdLst>
  <p:sldIdLst>
    <p:sldId id="256" r:id="rId2"/>
    <p:sldId id="260" r:id="rId3"/>
    <p:sldId id="263" r:id="rId4"/>
    <p:sldId id="262" r:id="rId5"/>
    <p:sldId id="264" r:id="rId6"/>
    <p:sldId id="266" r:id="rId7"/>
    <p:sldId id="267" r:id="rId8"/>
    <p:sldId id="268" r:id="rId9"/>
    <p:sldId id="269" r:id="rId10"/>
    <p:sldId id="270" r:id="rId11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90" d="100"/>
          <a:sy n="90" d="100"/>
        </p:scale>
        <p:origin x="16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4">
  <dgm:title val=""/>
  <dgm:desc val=""/>
  <dgm:catLst>
    <dgm:cat type="accent6" pri="11400"/>
  </dgm:catLst>
  <dgm:styleLbl name="node0">
    <dgm:fillClrLst meth="cycle">
      <a:schemeClr val="accent6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6">
        <a:shade val="50000"/>
      </a:schemeClr>
      <a:schemeClr val="accent6">
        <a:tint val="55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/>
    <dgm:txEffectClrLst/>
  </dgm:styleLbl>
  <dgm:styleLbl name="node1">
    <dgm:fillClrLst meth="cycle">
      <a:schemeClr val="accent6">
        <a:shade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cycle">
      <a:schemeClr val="accent6">
        <a:shade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6">
        <a:shade val="80000"/>
        <a:alpha val="50000"/>
      </a:schemeClr>
      <a:schemeClr val="accent6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55000"/>
      </a:schemeClr>
    </dgm:fillClrLst>
    <dgm:linClrLst meth="repeat">
      <a:schemeClr val="accent6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55000"/>
      </a:schemeClr>
    </dgm:fillClrLst>
    <dgm:linClrLst meth="repeat">
      <a:schemeClr val="accent6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55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E5DA557-6A6F-45D1-AB1A-4E91855A5F7A}" type="doc">
      <dgm:prSet loTypeId="urn:microsoft.com/office/officeart/2005/8/layout/StepDownProcess" loCatId="process" qsTypeId="urn:microsoft.com/office/officeart/2005/8/quickstyle/simple5" qsCatId="simple" csTypeId="urn:microsoft.com/office/officeart/2005/8/colors/accent6_4" csCatId="accent6" phldr="1"/>
      <dgm:spPr/>
      <dgm:t>
        <a:bodyPr/>
        <a:lstStyle/>
        <a:p>
          <a:endParaRPr lang="pt-BR"/>
        </a:p>
      </dgm:t>
    </dgm:pt>
    <dgm:pt modelId="{7C85F7C3-8AAA-424E-92BE-4C8426279BA6}">
      <dgm:prSet custT="1"/>
      <dgm:spPr/>
      <dgm:t>
        <a:bodyPr/>
        <a:lstStyle/>
        <a:p>
          <a:pPr rtl="0"/>
          <a:r>
            <a:rPr lang="pt-BR" sz="1600" dirty="0" smtClean="0"/>
            <a:t>Analisar os problemas, na definição do escopo deste projeto</a:t>
          </a:r>
          <a:endParaRPr lang="pt-BR" sz="1600" dirty="0"/>
        </a:p>
      </dgm:t>
    </dgm:pt>
    <dgm:pt modelId="{08D59F10-4918-4C8C-9DB6-C499E52248C9}" type="parTrans" cxnId="{12556FB2-6408-44EC-BF61-446EC7F66741}">
      <dgm:prSet/>
      <dgm:spPr/>
      <dgm:t>
        <a:bodyPr/>
        <a:lstStyle/>
        <a:p>
          <a:endParaRPr lang="pt-BR"/>
        </a:p>
      </dgm:t>
    </dgm:pt>
    <dgm:pt modelId="{ED3F868D-1CCA-4923-AB92-80F6209F71C4}" type="sibTrans" cxnId="{12556FB2-6408-44EC-BF61-446EC7F66741}">
      <dgm:prSet/>
      <dgm:spPr/>
      <dgm:t>
        <a:bodyPr/>
        <a:lstStyle/>
        <a:p>
          <a:endParaRPr lang="pt-BR"/>
        </a:p>
      </dgm:t>
    </dgm:pt>
    <dgm:pt modelId="{CC3197A5-7E0B-4DD1-90AF-7B936B6185BB}">
      <dgm:prSet custT="1"/>
      <dgm:spPr/>
      <dgm:t>
        <a:bodyPr/>
        <a:lstStyle/>
        <a:p>
          <a:pPr rtl="0"/>
          <a:r>
            <a:rPr lang="pt-BR" sz="1600" dirty="0" smtClean="0"/>
            <a:t>Realizar levantamentos bibliográfico e pesquisas sobre sistemas semelhantes</a:t>
          </a:r>
          <a:endParaRPr lang="pt-BR" sz="1600" dirty="0"/>
        </a:p>
      </dgm:t>
    </dgm:pt>
    <dgm:pt modelId="{5E129E2A-F618-4859-A4DE-3423B68B844A}" type="parTrans" cxnId="{58485037-D00B-4022-ADA9-01FC1B4C355F}">
      <dgm:prSet/>
      <dgm:spPr/>
      <dgm:t>
        <a:bodyPr/>
        <a:lstStyle/>
        <a:p>
          <a:endParaRPr lang="pt-BR"/>
        </a:p>
      </dgm:t>
    </dgm:pt>
    <dgm:pt modelId="{A48DC0F6-16CC-4CD2-83BA-056396CE4CFE}" type="sibTrans" cxnId="{58485037-D00B-4022-ADA9-01FC1B4C355F}">
      <dgm:prSet/>
      <dgm:spPr/>
      <dgm:t>
        <a:bodyPr/>
        <a:lstStyle/>
        <a:p>
          <a:endParaRPr lang="pt-BR"/>
        </a:p>
      </dgm:t>
    </dgm:pt>
    <dgm:pt modelId="{A0EADEBD-D977-4C14-B348-4E3FBB0F3EAA}">
      <dgm:prSet/>
      <dgm:spPr/>
      <dgm:t>
        <a:bodyPr/>
        <a:lstStyle/>
        <a:p>
          <a:pPr rtl="0"/>
          <a:r>
            <a:rPr lang="pt-BR" dirty="0" smtClean="0"/>
            <a:t>Selecionar a arquitetura e ferramentas para desenvolvimento</a:t>
          </a:r>
          <a:endParaRPr lang="pt-BR" dirty="0"/>
        </a:p>
      </dgm:t>
    </dgm:pt>
    <dgm:pt modelId="{4F2D16D1-03F1-46D0-A028-57B80056A0E4}" type="parTrans" cxnId="{4CE7F827-C8D6-47B1-961B-C8F4F40A0F08}">
      <dgm:prSet/>
      <dgm:spPr/>
      <dgm:t>
        <a:bodyPr/>
        <a:lstStyle/>
        <a:p>
          <a:endParaRPr lang="pt-BR"/>
        </a:p>
      </dgm:t>
    </dgm:pt>
    <dgm:pt modelId="{7E5999EB-41F7-442C-9408-052AC48E9D01}" type="sibTrans" cxnId="{4CE7F827-C8D6-47B1-961B-C8F4F40A0F08}">
      <dgm:prSet/>
      <dgm:spPr/>
      <dgm:t>
        <a:bodyPr/>
        <a:lstStyle/>
        <a:p>
          <a:endParaRPr lang="pt-BR"/>
        </a:p>
      </dgm:t>
    </dgm:pt>
    <dgm:pt modelId="{E4FE6FC4-E246-4599-A435-FD0CDFE73AF1}">
      <dgm:prSet custT="1"/>
      <dgm:spPr/>
      <dgm:t>
        <a:bodyPr/>
        <a:lstStyle/>
        <a:p>
          <a:pPr rtl="0"/>
          <a:r>
            <a:rPr lang="pt-BR" sz="1600" dirty="0" smtClean="0"/>
            <a:t>Elaborar e apresentar o documento final</a:t>
          </a:r>
          <a:endParaRPr lang="pt-BR" sz="1600" dirty="0"/>
        </a:p>
      </dgm:t>
    </dgm:pt>
    <dgm:pt modelId="{8FABC4D0-086B-4E19-905E-7C19CBEA3988}" type="parTrans" cxnId="{FFCC74A8-D9F9-41E9-B6A3-C9BE9AEA9EA7}">
      <dgm:prSet/>
      <dgm:spPr/>
      <dgm:t>
        <a:bodyPr/>
        <a:lstStyle/>
        <a:p>
          <a:endParaRPr lang="pt-BR"/>
        </a:p>
      </dgm:t>
    </dgm:pt>
    <dgm:pt modelId="{9ADA548B-4767-4454-9921-8C4DC61C9969}" type="sibTrans" cxnId="{FFCC74A8-D9F9-41E9-B6A3-C9BE9AEA9EA7}">
      <dgm:prSet/>
      <dgm:spPr/>
      <dgm:t>
        <a:bodyPr/>
        <a:lstStyle/>
        <a:p>
          <a:endParaRPr lang="pt-BR"/>
        </a:p>
      </dgm:t>
    </dgm:pt>
    <dgm:pt modelId="{695CABE6-4AE6-44A0-A412-DA0229BF3E51}" type="pres">
      <dgm:prSet presAssocID="{4E5DA557-6A6F-45D1-AB1A-4E91855A5F7A}" presName="rootnode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endParaRPr lang="pt-BR"/>
        </a:p>
      </dgm:t>
    </dgm:pt>
    <dgm:pt modelId="{447D2AEA-5FCC-4D62-8677-9E502928BC85}" type="pres">
      <dgm:prSet presAssocID="{7C85F7C3-8AAA-424E-92BE-4C8426279BA6}" presName="composite" presStyleCnt="0"/>
      <dgm:spPr/>
    </dgm:pt>
    <dgm:pt modelId="{91A137DA-8817-4086-B074-DC59B7558003}" type="pres">
      <dgm:prSet presAssocID="{7C85F7C3-8AAA-424E-92BE-4C8426279BA6}" presName="bentUpArrow1" presStyleLbl="alignImgPlace1" presStyleIdx="0" presStyleCnt="3" custLinFactX="-100000" custLinFactNeighborX="-135529"/>
      <dgm:spPr/>
    </dgm:pt>
    <dgm:pt modelId="{6CF09850-586E-41F3-8229-9D9ADED8CCF0}" type="pres">
      <dgm:prSet presAssocID="{7C85F7C3-8AAA-424E-92BE-4C8426279BA6}" presName="ParentText" presStyleLbl="node1" presStyleIdx="0" presStyleCnt="4" custScaleX="239258" custLinFactX="-43332" custLinFactNeighborX="-100000" custLinFactNeighborY="-130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DDADFC61-F294-41AB-8717-7698CBB642CF}" type="pres">
      <dgm:prSet presAssocID="{7C85F7C3-8AAA-424E-92BE-4C8426279BA6}" presName="ChildText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150CED41-C1ED-4C0F-BCD6-4775D2248761}" type="pres">
      <dgm:prSet presAssocID="{ED3F868D-1CCA-4923-AB92-80F6209F71C4}" presName="sibTrans" presStyleCnt="0"/>
      <dgm:spPr/>
    </dgm:pt>
    <dgm:pt modelId="{C00D8ADC-8141-43B4-8D6F-C5D98D6E4019}" type="pres">
      <dgm:prSet presAssocID="{CC3197A5-7E0B-4DD1-90AF-7B936B6185BB}" presName="composite" presStyleCnt="0"/>
      <dgm:spPr/>
    </dgm:pt>
    <dgm:pt modelId="{D38A5FB1-6458-4439-9B9F-7B5F06ADE993}" type="pres">
      <dgm:prSet presAssocID="{CC3197A5-7E0B-4DD1-90AF-7B936B6185BB}" presName="bentUpArrow1" presStyleLbl="alignImgPlace1" presStyleIdx="1" presStyleCnt="3" custLinFactNeighborX="-79407" custLinFactNeighborY="0"/>
      <dgm:spPr/>
    </dgm:pt>
    <dgm:pt modelId="{A9A62FB5-67D5-420F-BEEC-D7CB1370E212}" type="pres">
      <dgm:prSet presAssocID="{CC3197A5-7E0B-4DD1-90AF-7B936B6185BB}" presName="ParentText" presStyleLbl="node1" presStyleIdx="1" presStyleCnt="4" custScaleX="256059" custLinFactX="-32889" custLinFactNeighborX="-10000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7452216D-D928-4C33-B816-3BD22FF96418}" type="pres">
      <dgm:prSet presAssocID="{CC3197A5-7E0B-4DD1-90AF-7B936B6185BB}" presName="ChildText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205C5EB8-A2E0-4055-8412-FCAE91D3DFD3}" type="pres">
      <dgm:prSet presAssocID="{A48DC0F6-16CC-4CD2-83BA-056396CE4CFE}" presName="sibTrans" presStyleCnt="0"/>
      <dgm:spPr/>
    </dgm:pt>
    <dgm:pt modelId="{69645078-17C9-45F7-8B03-23DDE719F01A}" type="pres">
      <dgm:prSet presAssocID="{A0EADEBD-D977-4C14-B348-4E3FBB0F3EAA}" presName="composite" presStyleCnt="0"/>
      <dgm:spPr/>
    </dgm:pt>
    <dgm:pt modelId="{9D713A20-DD62-4EA8-AD80-4CEF684F940C}" type="pres">
      <dgm:prSet presAssocID="{A0EADEBD-D977-4C14-B348-4E3FBB0F3EAA}" presName="bentUpArrow1" presStyleLbl="alignImgPlace1" presStyleIdx="2" presStyleCnt="3" custScaleX="136878" custLinFactNeighborX="78061" custLinFactNeighborY="1532"/>
      <dgm:spPr/>
    </dgm:pt>
    <dgm:pt modelId="{88EDE259-0027-47EC-A4F8-472ED399567D}" type="pres">
      <dgm:prSet presAssocID="{A0EADEBD-D977-4C14-B348-4E3FBB0F3EAA}" presName="ParentText" presStyleLbl="node1" presStyleIdx="2" presStyleCnt="4" custScaleX="254586" custLinFactNeighborX="-9102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08EC6234-AE25-45D6-9B0F-051364F85809}" type="pres">
      <dgm:prSet presAssocID="{A0EADEBD-D977-4C14-B348-4E3FBB0F3EAA}" presName="ChildText" presStyleLbl="revTx" presStyleIdx="2" presStyleCnt="3">
        <dgm:presLayoutVars>
          <dgm:chMax val="0"/>
          <dgm:chPref val="0"/>
          <dgm:bulletEnabled val="1"/>
        </dgm:presLayoutVars>
      </dgm:prSet>
      <dgm:spPr/>
    </dgm:pt>
    <dgm:pt modelId="{AE8537EB-6FD1-4EC6-8594-E398B1832ECC}" type="pres">
      <dgm:prSet presAssocID="{7E5999EB-41F7-442C-9408-052AC48E9D01}" presName="sibTrans" presStyleCnt="0"/>
      <dgm:spPr/>
    </dgm:pt>
    <dgm:pt modelId="{352C4FE2-83EC-48E7-BC08-1193F170EDA6}" type="pres">
      <dgm:prSet presAssocID="{E4FE6FC4-E246-4599-A435-FD0CDFE73AF1}" presName="composite" presStyleCnt="0"/>
      <dgm:spPr/>
    </dgm:pt>
    <dgm:pt modelId="{4545A06E-56C8-4F13-B3DF-EEDDCD62F629}" type="pres">
      <dgm:prSet presAssocID="{E4FE6FC4-E246-4599-A435-FD0CDFE73AF1}" presName="ParentText" presStyleLbl="node1" presStyleIdx="3" presStyleCnt="4" custScaleX="174936" custLinFactX="11044" custLinFactNeighborX="10000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pt-BR"/>
        </a:p>
      </dgm:t>
    </dgm:pt>
  </dgm:ptLst>
  <dgm:cxnLst>
    <dgm:cxn modelId="{FFCC74A8-D9F9-41E9-B6A3-C9BE9AEA9EA7}" srcId="{4E5DA557-6A6F-45D1-AB1A-4E91855A5F7A}" destId="{E4FE6FC4-E246-4599-A435-FD0CDFE73AF1}" srcOrd="3" destOrd="0" parTransId="{8FABC4D0-086B-4E19-905E-7C19CBEA3988}" sibTransId="{9ADA548B-4767-4454-9921-8C4DC61C9969}"/>
    <dgm:cxn modelId="{6CFB87B7-FBBC-4266-9501-AB83A2389C5E}" type="presOf" srcId="{E4FE6FC4-E246-4599-A435-FD0CDFE73AF1}" destId="{4545A06E-56C8-4F13-B3DF-EEDDCD62F629}" srcOrd="0" destOrd="0" presId="urn:microsoft.com/office/officeart/2005/8/layout/StepDownProcess"/>
    <dgm:cxn modelId="{0A971207-0553-45D0-A087-593317AB1515}" type="presOf" srcId="{7C85F7C3-8AAA-424E-92BE-4C8426279BA6}" destId="{6CF09850-586E-41F3-8229-9D9ADED8CCF0}" srcOrd="0" destOrd="0" presId="urn:microsoft.com/office/officeart/2005/8/layout/StepDownProcess"/>
    <dgm:cxn modelId="{12556FB2-6408-44EC-BF61-446EC7F66741}" srcId="{4E5DA557-6A6F-45D1-AB1A-4E91855A5F7A}" destId="{7C85F7C3-8AAA-424E-92BE-4C8426279BA6}" srcOrd="0" destOrd="0" parTransId="{08D59F10-4918-4C8C-9DB6-C499E52248C9}" sibTransId="{ED3F868D-1CCA-4923-AB92-80F6209F71C4}"/>
    <dgm:cxn modelId="{4CE7F827-C8D6-47B1-961B-C8F4F40A0F08}" srcId="{4E5DA557-6A6F-45D1-AB1A-4E91855A5F7A}" destId="{A0EADEBD-D977-4C14-B348-4E3FBB0F3EAA}" srcOrd="2" destOrd="0" parTransId="{4F2D16D1-03F1-46D0-A028-57B80056A0E4}" sibTransId="{7E5999EB-41F7-442C-9408-052AC48E9D01}"/>
    <dgm:cxn modelId="{91BA8217-7B2F-4249-B652-57B07E383F7A}" type="presOf" srcId="{4E5DA557-6A6F-45D1-AB1A-4E91855A5F7A}" destId="{695CABE6-4AE6-44A0-A412-DA0229BF3E51}" srcOrd="0" destOrd="0" presId="urn:microsoft.com/office/officeart/2005/8/layout/StepDownProcess"/>
    <dgm:cxn modelId="{3915E0D3-992A-4E7B-9019-D7C446FCC792}" type="presOf" srcId="{A0EADEBD-D977-4C14-B348-4E3FBB0F3EAA}" destId="{88EDE259-0027-47EC-A4F8-472ED399567D}" srcOrd="0" destOrd="0" presId="urn:microsoft.com/office/officeart/2005/8/layout/StepDownProcess"/>
    <dgm:cxn modelId="{58485037-D00B-4022-ADA9-01FC1B4C355F}" srcId="{4E5DA557-6A6F-45D1-AB1A-4E91855A5F7A}" destId="{CC3197A5-7E0B-4DD1-90AF-7B936B6185BB}" srcOrd="1" destOrd="0" parTransId="{5E129E2A-F618-4859-A4DE-3423B68B844A}" sibTransId="{A48DC0F6-16CC-4CD2-83BA-056396CE4CFE}"/>
    <dgm:cxn modelId="{6FF1A524-98D2-469B-BAD3-F83AEB5545DD}" type="presOf" srcId="{CC3197A5-7E0B-4DD1-90AF-7B936B6185BB}" destId="{A9A62FB5-67D5-420F-BEEC-D7CB1370E212}" srcOrd="0" destOrd="0" presId="urn:microsoft.com/office/officeart/2005/8/layout/StepDownProcess"/>
    <dgm:cxn modelId="{AAF42FED-F83E-4DD2-A7C1-CA6427556E02}" type="presParOf" srcId="{695CABE6-4AE6-44A0-A412-DA0229BF3E51}" destId="{447D2AEA-5FCC-4D62-8677-9E502928BC85}" srcOrd="0" destOrd="0" presId="urn:microsoft.com/office/officeart/2005/8/layout/StepDownProcess"/>
    <dgm:cxn modelId="{1861D66C-2D0F-4DC7-A17B-0CEADEA6D79B}" type="presParOf" srcId="{447D2AEA-5FCC-4D62-8677-9E502928BC85}" destId="{91A137DA-8817-4086-B074-DC59B7558003}" srcOrd="0" destOrd="0" presId="urn:microsoft.com/office/officeart/2005/8/layout/StepDownProcess"/>
    <dgm:cxn modelId="{28E8F392-230D-4851-9402-66FFF42DC5C6}" type="presParOf" srcId="{447D2AEA-5FCC-4D62-8677-9E502928BC85}" destId="{6CF09850-586E-41F3-8229-9D9ADED8CCF0}" srcOrd="1" destOrd="0" presId="urn:microsoft.com/office/officeart/2005/8/layout/StepDownProcess"/>
    <dgm:cxn modelId="{0C82DCBC-FD94-4B6F-A44D-D0FB0B01FD9C}" type="presParOf" srcId="{447D2AEA-5FCC-4D62-8677-9E502928BC85}" destId="{DDADFC61-F294-41AB-8717-7698CBB642CF}" srcOrd="2" destOrd="0" presId="urn:microsoft.com/office/officeart/2005/8/layout/StepDownProcess"/>
    <dgm:cxn modelId="{C80A392F-F26B-4FE7-9D5D-DBE189BD670D}" type="presParOf" srcId="{695CABE6-4AE6-44A0-A412-DA0229BF3E51}" destId="{150CED41-C1ED-4C0F-BCD6-4775D2248761}" srcOrd="1" destOrd="0" presId="urn:microsoft.com/office/officeart/2005/8/layout/StepDownProcess"/>
    <dgm:cxn modelId="{BFBEF8F8-FDDA-4243-B8EF-E8AFCA7191A0}" type="presParOf" srcId="{695CABE6-4AE6-44A0-A412-DA0229BF3E51}" destId="{C00D8ADC-8141-43B4-8D6F-C5D98D6E4019}" srcOrd="2" destOrd="0" presId="urn:microsoft.com/office/officeart/2005/8/layout/StepDownProcess"/>
    <dgm:cxn modelId="{A8797AD8-3BB0-4256-8AD9-D93D155EC415}" type="presParOf" srcId="{C00D8ADC-8141-43B4-8D6F-C5D98D6E4019}" destId="{D38A5FB1-6458-4439-9B9F-7B5F06ADE993}" srcOrd="0" destOrd="0" presId="urn:microsoft.com/office/officeart/2005/8/layout/StepDownProcess"/>
    <dgm:cxn modelId="{9CF8F7C3-7ADA-455F-A666-F382BCB046B4}" type="presParOf" srcId="{C00D8ADC-8141-43B4-8D6F-C5D98D6E4019}" destId="{A9A62FB5-67D5-420F-BEEC-D7CB1370E212}" srcOrd="1" destOrd="0" presId="urn:microsoft.com/office/officeart/2005/8/layout/StepDownProcess"/>
    <dgm:cxn modelId="{35ED4426-257F-429D-850E-F7E58622CD41}" type="presParOf" srcId="{C00D8ADC-8141-43B4-8D6F-C5D98D6E4019}" destId="{7452216D-D928-4C33-B816-3BD22FF96418}" srcOrd="2" destOrd="0" presId="urn:microsoft.com/office/officeart/2005/8/layout/StepDownProcess"/>
    <dgm:cxn modelId="{E8A97614-5C8D-4B7E-80B3-AC6B6B3ED03E}" type="presParOf" srcId="{695CABE6-4AE6-44A0-A412-DA0229BF3E51}" destId="{205C5EB8-A2E0-4055-8412-FCAE91D3DFD3}" srcOrd="3" destOrd="0" presId="urn:microsoft.com/office/officeart/2005/8/layout/StepDownProcess"/>
    <dgm:cxn modelId="{4180E25B-0776-4EF7-AECD-5C42037A0272}" type="presParOf" srcId="{695CABE6-4AE6-44A0-A412-DA0229BF3E51}" destId="{69645078-17C9-45F7-8B03-23DDE719F01A}" srcOrd="4" destOrd="0" presId="urn:microsoft.com/office/officeart/2005/8/layout/StepDownProcess"/>
    <dgm:cxn modelId="{8C767E08-BC9B-460D-BFA6-22A8DE949D18}" type="presParOf" srcId="{69645078-17C9-45F7-8B03-23DDE719F01A}" destId="{9D713A20-DD62-4EA8-AD80-4CEF684F940C}" srcOrd="0" destOrd="0" presId="urn:microsoft.com/office/officeart/2005/8/layout/StepDownProcess"/>
    <dgm:cxn modelId="{51A220D0-8D7C-4788-99AB-4846AE15DD34}" type="presParOf" srcId="{69645078-17C9-45F7-8B03-23DDE719F01A}" destId="{88EDE259-0027-47EC-A4F8-472ED399567D}" srcOrd="1" destOrd="0" presId="urn:microsoft.com/office/officeart/2005/8/layout/StepDownProcess"/>
    <dgm:cxn modelId="{AD0437CF-60B5-4977-BCAB-2A06A35CEA1F}" type="presParOf" srcId="{69645078-17C9-45F7-8B03-23DDE719F01A}" destId="{08EC6234-AE25-45D6-9B0F-051364F85809}" srcOrd="2" destOrd="0" presId="urn:microsoft.com/office/officeart/2005/8/layout/StepDownProcess"/>
    <dgm:cxn modelId="{7314417C-3CE7-4150-A281-6E3E6625A49A}" type="presParOf" srcId="{695CABE6-4AE6-44A0-A412-DA0229BF3E51}" destId="{AE8537EB-6FD1-4EC6-8594-E398B1832ECC}" srcOrd="5" destOrd="0" presId="urn:microsoft.com/office/officeart/2005/8/layout/StepDownProcess"/>
    <dgm:cxn modelId="{E09DC131-BC85-45E1-87B1-1A2187FE0B9D}" type="presParOf" srcId="{695CABE6-4AE6-44A0-A412-DA0229BF3E51}" destId="{352C4FE2-83EC-48E7-BC08-1193F170EDA6}" srcOrd="6" destOrd="0" presId="urn:microsoft.com/office/officeart/2005/8/layout/StepDownProcess"/>
    <dgm:cxn modelId="{4999180A-1275-47EC-8B41-F9806134E5B2}" type="presParOf" srcId="{352C4FE2-83EC-48E7-BC08-1193F170EDA6}" destId="{4545A06E-56C8-4F13-B3DF-EEDDCD62F629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A137DA-8817-4086-B074-DC59B7558003}">
      <dsp:nvSpPr>
        <dsp:cNvPr id="0" name=""/>
        <dsp:cNvSpPr/>
      </dsp:nvSpPr>
      <dsp:spPr>
        <a:xfrm rot="5400000">
          <a:off x="856953" y="943790"/>
          <a:ext cx="828853" cy="943620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6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6CF09850-586E-41F3-8229-9D9ADED8CCF0}">
      <dsp:nvSpPr>
        <dsp:cNvPr id="0" name=""/>
        <dsp:cNvSpPr/>
      </dsp:nvSpPr>
      <dsp:spPr>
        <a:xfrm>
          <a:off x="0" y="12293"/>
          <a:ext cx="3338370" cy="976665"/>
        </a:xfrm>
        <a:prstGeom prst="roundRect">
          <a:avLst>
            <a:gd name="adj" fmla="val 16670"/>
          </a:avLst>
        </a:prstGeom>
        <a:gradFill rotWithShape="0">
          <a:gsLst>
            <a:gs pos="0">
              <a:schemeClr val="accent6">
                <a:shade val="5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shade val="5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shade val="5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600" kern="1200" dirty="0" smtClean="0"/>
            <a:t>Analisar os problemas, na definição do escopo deste projeto</a:t>
          </a:r>
          <a:endParaRPr lang="pt-BR" sz="1600" kern="1200" dirty="0"/>
        </a:p>
      </dsp:txBody>
      <dsp:txXfrm>
        <a:off x="47685" y="59978"/>
        <a:ext cx="3243000" cy="881295"/>
      </dsp:txXfrm>
    </dsp:sp>
    <dsp:sp modelId="{DDADFC61-F294-41AB-8717-7698CBB642CF}">
      <dsp:nvSpPr>
        <dsp:cNvPr id="0" name=""/>
        <dsp:cNvSpPr/>
      </dsp:nvSpPr>
      <dsp:spPr>
        <a:xfrm>
          <a:off x="4255158" y="118137"/>
          <a:ext cx="1014809" cy="7893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38A5FB1-6458-4439-9B9F-7B5F06ADE993}">
      <dsp:nvSpPr>
        <dsp:cNvPr id="0" name=""/>
        <dsp:cNvSpPr/>
      </dsp:nvSpPr>
      <dsp:spPr>
        <a:xfrm rot="5400000">
          <a:off x="4070554" y="2040908"/>
          <a:ext cx="828853" cy="943620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6">
            <a:tint val="50000"/>
            <a:hueOff val="-5698"/>
            <a:satOff val="265"/>
            <a:lumOff val="-1160"/>
            <a:alphaOff val="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A9A62FB5-67D5-420F-BEEC-D7CB1370E212}">
      <dsp:nvSpPr>
        <dsp:cNvPr id="0" name=""/>
        <dsp:cNvSpPr/>
      </dsp:nvSpPr>
      <dsp:spPr>
        <a:xfrm>
          <a:off x="1657310" y="1122108"/>
          <a:ext cx="3572795" cy="976665"/>
        </a:xfrm>
        <a:prstGeom prst="roundRect">
          <a:avLst>
            <a:gd name="adj" fmla="val 16670"/>
          </a:avLst>
        </a:prstGeom>
        <a:gradFill rotWithShape="0">
          <a:gsLst>
            <a:gs pos="0">
              <a:schemeClr val="accent6">
                <a:shade val="50000"/>
                <a:hueOff val="184212"/>
                <a:satOff val="-8053"/>
                <a:lumOff val="2198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shade val="50000"/>
                <a:hueOff val="184212"/>
                <a:satOff val="-8053"/>
                <a:lumOff val="2198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shade val="50000"/>
                <a:hueOff val="184212"/>
                <a:satOff val="-8053"/>
                <a:lumOff val="2198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600" kern="1200" dirty="0" smtClean="0"/>
            <a:t>Realizar levantamentos bibliográfico e pesquisas sobre sistemas semelhantes</a:t>
          </a:r>
          <a:endParaRPr lang="pt-BR" sz="1600" kern="1200" dirty="0"/>
        </a:p>
      </dsp:txBody>
      <dsp:txXfrm>
        <a:off x="1704995" y="1169793"/>
        <a:ext cx="3477425" cy="881295"/>
      </dsp:txXfrm>
    </dsp:sp>
    <dsp:sp modelId="{7452216D-D928-4C33-B816-3BD22FF96418}">
      <dsp:nvSpPr>
        <dsp:cNvPr id="0" name=""/>
        <dsp:cNvSpPr/>
      </dsp:nvSpPr>
      <dsp:spPr>
        <a:xfrm>
          <a:off x="5995561" y="1215255"/>
          <a:ext cx="1014809" cy="7893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D713A20-DD62-4EA8-AD80-4CEF684F940C}">
      <dsp:nvSpPr>
        <dsp:cNvPr id="0" name=""/>
        <dsp:cNvSpPr/>
      </dsp:nvSpPr>
      <dsp:spPr>
        <a:xfrm rot="5400000">
          <a:off x="7169368" y="2976730"/>
          <a:ext cx="828853" cy="1291608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6">
            <a:tint val="50000"/>
            <a:hueOff val="-11397"/>
            <a:satOff val="529"/>
            <a:lumOff val="-2320"/>
            <a:alphaOff val="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88EDE259-0027-47EC-A4F8-472ED399567D}">
      <dsp:nvSpPr>
        <dsp:cNvPr id="0" name=""/>
        <dsp:cNvSpPr/>
      </dsp:nvSpPr>
      <dsp:spPr>
        <a:xfrm>
          <a:off x="5007702" y="2219226"/>
          <a:ext cx="3552242" cy="976665"/>
        </a:xfrm>
        <a:prstGeom prst="roundRect">
          <a:avLst>
            <a:gd name="adj" fmla="val 16670"/>
          </a:avLst>
        </a:prstGeom>
        <a:gradFill rotWithShape="0">
          <a:gsLst>
            <a:gs pos="0">
              <a:schemeClr val="accent6">
                <a:shade val="50000"/>
                <a:hueOff val="368424"/>
                <a:satOff val="-16105"/>
                <a:lumOff val="4396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shade val="50000"/>
                <a:hueOff val="368424"/>
                <a:satOff val="-16105"/>
                <a:lumOff val="4396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shade val="50000"/>
                <a:hueOff val="368424"/>
                <a:satOff val="-16105"/>
                <a:lumOff val="4396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800" kern="1200" dirty="0" smtClean="0"/>
            <a:t>Selecionar a arquitetura e ferramentas para desenvolvimento</a:t>
          </a:r>
          <a:endParaRPr lang="pt-BR" sz="1800" kern="1200" dirty="0"/>
        </a:p>
      </dsp:txBody>
      <dsp:txXfrm>
        <a:off x="5055387" y="2266911"/>
        <a:ext cx="3456872" cy="881295"/>
      </dsp:txXfrm>
    </dsp:sp>
    <dsp:sp modelId="{08EC6234-AE25-45D6-9B0F-051364F85809}">
      <dsp:nvSpPr>
        <dsp:cNvPr id="0" name=""/>
        <dsp:cNvSpPr/>
      </dsp:nvSpPr>
      <dsp:spPr>
        <a:xfrm>
          <a:off x="7608474" y="2312373"/>
          <a:ext cx="1014809" cy="7893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545A06E-56C8-4F13-B3DF-EEDDCD62F629}">
      <dsp:nvSpPr>
        <dsp:cNvPr id="0" name=""/>
        <dsp:cNvSpPr/>
      </dsp:nvSpPr>
      <dsp:spPr>
        <a:xfrm>
          <a:off x="8307290" y="3316344"/>
          <a:ext cx="2440884" cy="976665"/>
        </a:xfrm>
        <a:prstGeom prst="roundRect">
          <a:avLst>
            <a:gd name="adj" fmla="val 16670"/>
          </a:avLst>
        </a:prstGeom>
        <a:gradFill rotWithShape="0">
          <a:gsLst>
            <a:gs pos="0">
              <a:schemeClr val="accent6">
                <a:shade val="50000"/>
                <a:hueOff val="184212"/>
                <a:satOff val="-8053"/>
                <a:lumOff val="2198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shade val="50000"/>
                <a:hueOff val="184212"/>
                <a:satOff val="-8053"/>
                <a:lumOff val="2198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shade val="50000"/>
                <a:hueOff val="184212"/>
                <a:satOff val="-8053"/>
                <a:lumOff val="2198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600" kern="1200" dirty="0" smtClean="0"/>
            <a:t>Elaborar e apresentar o documento final</a:t>
          </a:r>
          <a:endParaRPr lang="pt-BR" sz="1600" kern="1200" dirty="0"/>
        </a:p>
      </dsp:txBody>
      <dsp:txXfrm>
        <a:off x="8354975" y="3364029"/>
        <a:ext cx="2345514" cy="88129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E7D9F-BAF2-4FA4-A9D5-998278B643DC}" type="datetimeFigureOut">
              <a:rPr lang="pt-BR" smtClean="0"/>
              <a:t>19/09/2024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7FCFA-B91F-497E-A52B-E7C83E145B4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967999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E7D9F-BAF2-4FA4-A9D5-998278B643DC}" type="datetimeFigureOut">
              <a:rPr lang="pt-BR" smtClean="0"/>
              <a:t>19/09/2024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7FCFA-B91F-497E-A52B-E7C83E145B4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199606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E7D9F-BAF2-4FA4-A9D5-998278B643DC}" type="datetimeFigureOut">
              <a:rPr lang="pt-BR" smtClean="0"/>
              <a:t>19/09/2024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7FCFA-B91F-497E-A52B-E7C83E145B4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641046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E7D9F-BAF2-4FA4-A9D5-998278B643DC}" type="datetimeFigureOut">
              <a:rPr lang="pt-BR" smtClean="0"/>
              <a:t>19/09/2024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7FCFA-B91F-497E-A52B-E7C83E145B4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395356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E7D9F-BAF2-4FA4-A9D5-998278B643DC}" type="datetimeFigureOut">
              <a:rPr lang="pt-BR" smtClean="0"/>
              <a:t>19/09/2024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7FCFA-B91F-497E-A52B-E7C83E145B4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433878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E7D9F-BAF2-4FA4-A9D5-998278B643DC}" type="datetimeFigureOut">
              <a:rPr lang="pt-BR" smtClean="0"/>
              <a:t>19/09/2024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7FCFA-B91F-497E-A52B-E7C83E145B4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786037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E7D9F-BAF2-4FA4-A9D5-998278B643DC}" type="datetimeFigureOut">
              <a:rPr lang="pt-BR" smtClean="0"/>
              <a:t>19/09/2024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7FCFA-B91F-497E-A52B-E7C83E145B4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670578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E7D9F-BAF2-4FA4-A9D5-998278B643DC}" type="datetimeFigureOut">
              <a:rPr lang="pt-BR" smtClean="0"/>
              <a:t>19/09/2024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7FCFA-B91F-497E-A52B-E7C83E145B4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193597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E7D9F-BAF2-4FA4-A9D5-998278B643DC}" type="datetimeFigureOut">
              <a:rPr lang="pt-BR" smtClean="0"/>
              <a:t>19/09/2024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7FCFA-B91F-497E-A52B-E7C83E145B4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863565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E7D9F-BAF2-4FA4-A9D5-998278B643DC}" type="datetimeFigureOut">
              <a:rPr lang="pt-BR" smtClean="0"/>
              <a:t>19/09/2024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7FCFA-B91F-497E-A52B-E7C83E145B4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81792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E7D9F-BAF2-4FA4-A9D5-998278B643DC}" type="datetimeFigureOut">
              <a:rPr lang="pt-BR" smtClean="0"/>
              <a:t>19/09/2024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7FCFA-B91F-497E-A52B-E7C83E145B4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838596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26000">
              <a:schemeClr val="bg1"/>
            </a:gs>
            <a:gs pos="59000">
              <a:schemeClr val="bg1"/>
            </a:gs>
            <a:gs pos="100000">
              <a:schemeClr val="accent6">
                <a:lumMod val="60000"/>
                <a:lumOff val="4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3E7D9F-BAF2-4FA4-A9D5-998278B643DC}" type="datetimeFigureOut">
              <a:rPr lang="pt-BR" smtClean="0"/>
              <a:t>19/09/2024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97FCFA-B91F-497E-A52B-E7C83E145B4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810538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4.jpg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6723554" y="378771"/>
            <a:ext cx="935227" cy="951338"/>
          </a:xfrm>
          <a:prstGeom prst="rect">
            <a:avLst/>
          </a:prstGeom>
          <a:ln/>
        </p:spPr>
      </p:pic>
      <p:sp>
        <p:nvSpPr>
          <p:cNvPr id="6" name="Retângulo 5"/>
          <p:cNvSpPr/>
          <p:nvPr/>
        </p:nvSpPr>
        <p:spPr>
          <a:xfrm>
            <a:off x="4414674" y="2912499"/>
            <a:ext cx="3362652" cy="3768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pt-BR" sz="1400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DJALMA FERREIRA DE LIMA FILHO</a:t>
            </a:r>
            <a:endParaRPr lang="pt-BR" sz="12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Retângulo 8"/>
          <p:cNvSpPr/>
          <p:nvPr/>
        </p:nvSpPr>
        <p:spPr>
          <a:xfrm>
            <a:off x="3834063" y="1456932"/>
            <a:ext cx="452387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pt-BR" sz="12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MINISTÉRIO DA EDUCAÇÃO</a:t>
            </a:r>
            <a:endParaRPr lang="pt-BR" sz="1200" dirty="0" smtClean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pt-BR" sz="12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UNIVERSIDADE FEDERAL RURAL DA </a:t>
            </a:r>
            <a:r>
              <a:rPr lang="pt-BR" sz="12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AMAZÔNIA</a:t>
            </a:r>
            <a:endParaRPr lang="pt-BR" sz="1200" dirty="0" smtClean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pt-BR" sz="12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INSTITUTO CIBERESPACIAL</a:t>
            </a:r>
            <a:endParaRPr lang="pt-BR" sz="1200" dirty="0" smtClean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pt-BR" sz="12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CURSO DE GRADUAÇÃO EM ENGENHARIA CARTOGRÁFICA E DE AGRIMENSURA</a:t>
            </a:r>
            <a:endParaRPr lang="pt-BR" sz="12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" name="Retângulo 9"/>
          <p:cNvSpPr/>
          <p:nvPr/>
        </p:nvSpPr>
        <p:spPr>
          <a:xfrm>
            <a:off x="1219200" y="3677045"/>
            <a:ext cx="97536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pt-BR" sz="24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ArcPyAutoMap: Desenvolvimento de uma Ferramenta Python Toolbox para Automação de Rotinas Cartográficas em Processos Fundiários</a:t>
            </a:r>
            <a:endParaRPr lang="pt-BR" sz="2000" b="1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1" name="Retângulo 10"/>
          <p:cNvSpPr/>
          <p:nvPr/>
        </p:nvSpPr>
        <p:spPr>
          <a:xfrm>
            <a:off x="355362" y="5773629"/>
            <a:ext cx="327057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pt-BR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Orientador Acadêmico </a:t>
            </a:r>
            <a:r>
              <a:rPr lang="pt-BR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Profº</a:t>
            </a:r>
            <a:r>
              <a:rPr lang="pt-BR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Dr. </a:t>
            </a: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pt-BR" b="1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Edvar da Luz Oliveira.</a:t>
            </a:r>
            <a:endParaRPr lang="pt-BR" sz="16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Retângulo 11"/>
          <p:cNvSpPr/>
          <p:nvPr/>
        </p:nvSpPr>
        <p:spPr>
          <a:xfrm>
            <a:off x="3923256" y="5773629"/>
            <a:ext cx="305949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pt-BR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Membro Externo Dr. </a:t>
            </a:r>
            <a:endParaRPr lang="pt-BR" dirty="0" smtClean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pt-BR" b="1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André </a:t>
            </a:r>
            <a:r>
              <a:rPr lang="pt-BR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Moacir Lage Miranda</a:t>
            </a:r>
            <a:endParaRPr lang="pt-BR" sz="16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" name="Retângulo 12"/>
          <p:cNvSpPr/>
          <p:nvPr/>
        </p:nvSpPr>
        <p:spPr>
          <a:xfrm>
            <a:off x="7280068" y="5773629"/>
            <a:ext cx="491193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pt-BR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Membro Externo Especialista em Geotecnologias </a:t>
            </a:r>
            <a:r>
              <a:rPr lang="pt-BR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Thiago dos Santos Souza</a:t>
            </a:r>
            <a:endParaRPr lang="pt-BR" sz="16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" name="Retângulo 13"/>
          <p:cNvSpPr/>
          <p:nvPr/>
        </p:nvSpPr>
        <p:spPr>
          <a:xfrm>
            <a:off x="4993775" y="5315555"/>
            <a:ext cx="2204450" cy="4580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pt-BR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Banca Examinadora</a:t>
            </a:r>
            <a:endParaRPr lang="pt-BR" sz="16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1" name="Imagem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1101" y="508931"/>
            <a:ext cx="1974536" cy="821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4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0"/>
          <p:cNvSpPr/>
          <p:nvPr/>
        </p:nvSpPr>
        <p:spPr>
          <a:xfrm>
            <a:off x="0" y="117567"/>
            <a:ext cx="12192000" cy="547451"/>
          </a:xfrm>
          <a:prstGeom prst="rect">
            <a:avLst/>
          </a:prstGeom>
          <a:solidFill>
            <a:srgbClr val="00B050"/>
          </a:solidFill>
          <a:ln/>
          <a:effectLst>
            <a:innerShdw blurRad="304800" dist="152400" dir="5400000">
              <a:prstClr val="black">
                <a:alpha val="18000"/>
              </a:prstClr>
            </a:innerShdw>
          </a:effectLst>
        </p:spPr>
        <p:txBody>
          <a:bodyPr wrap="square" lIns="0" tIns="0" rIns="0" bIns="0" rtlCol="0" anchor="t"/>
          <a:lstStyle/>
          <a:p>
            <a:pPr lvl="1"/>
            <a:r>
              <a:rPr lang="pt-BR" sz="3200" dirty="0" smtClean="0">
                <a:solidFill>
                  <a:schemeClr val="bg1"/>
                </a:solidFill>
                <a:latin typeface="Amiri Quran" panose="00000500000000000000" pitchFamily="2" charset="-78"/>
                <a:ea typeface="Gelasio" pitchFamily="34" charset="-122"/>
                <a:cs typeface="Amiri Quran" panose="00000500000000000000" pitchFamily="2" charset="-78"/>
              </a:rPr>
              <a:t>Conclusão</a:t>
            </a:r>
            <a:endParaRPr lang="en-US" sz="3200" dirty="0">
              <a:solidFill>
                <a:schemeClr val="bg1"/>
              </a:solidFill>
              <a:latin typeface="Amiri Quran" panose="00000500000000000000" pitchFamily="2" charset="-78"/>
              <a:cs typeface="Amiri Quran" panose="00000500000000000000" pitchFamily="2" charset="-78"/>
            </a:endParaRPr>
          </a:p>
        </p:txBody>
      </p:sp>
      <p:sp>
        <p:nvSpPr>
          <p:cNvPr id="13" name="Retângulo 12"/>
          <p:cNvSpPr/>
          <p:nvPr/>
        </p:nvSpPr>
        <p:spPr>
          <a:xfrm>
            <a:off x="0" y="665018"/>
            <a:ext cx="11609192" cy="3904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 algn="just">
              <a:lnSpc>
                <a:spcPts val="2550"/>
              </a:lnSpc>
              <a:buFont typeface="Arial" panose="020B0604020202020204" pitchFamily="34" charset="0"/>
              <a:buChar char="•"/>
            </a:pPr>
            <a:r>
              <a:rPr lang="pt-BR" sz="1600" dirty="0" smtClean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a</a:t>
            </a:r>
            <a:endParaRPr lang="pt-BR" sz="1600" dirty="0" smtClean="0">
              <a:latin typeface="Times New Roman" panose="02020603050405020304" pitchFamily="18" charset="0"/>
              <a:ea typeface="Gelasio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4370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" t="23260" r="12593" b="20923"/>
          <a:stretch/>
        </p:blipFill>
        <p:spPr>
          <a:xfrm>
            <a:off x="0" y="4924697"/>
            <a:ext cx="3056709" cy="1933303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3056709" y="117567"/>
            <a:ext cx="9135291" cy="547451"/>
          </a:xfrm>
          <a:prstGeom prst="rect">
            <a:avLst/>
          </a:prstGeom>
          <a:solidFill>
            <a:srgbClr val="00B050"/>
          </a:solidFill>
          <a:ln/>
          <a:effectLst>
            <a:innerShdw blurRad="304800" dist="152400" dir="5400000">
              <a:prstClr val="black">
                <a:alpha val="18000"/>
              </a:prstClr>
            </a:innerShdw>
          </a:effectLst>
        </p:spPr>
        <p:txBody>
          <a:bodyPr wrap="square" lIns="0" tIns="0" rIns="0" bIns="0" rtlCol="0" anchor="t"/>
          <a:lstStyle/>
          <a:p>
            <a:pPr lvl="1"/>
            <a:r>
              <a:rPr lang="pt-BR" sz="3200" dirty="0" smtClean="0">
                <a:solidFill>
                  <a:schemeClr val="bg1"/>
                </a:solidFill>
                <a:latin typeface="Amiri Quran" panose="00000500000000000000" pitchFamily="2" charset="-78"/>
                <a:ea typeface="Gelasio" pitchFamily="34" charset="-122"/>
                <a:cs typeface="Amiri Quran" panose="00000500000000000000" pitchFamily="2" charset="-78"/>
              </a:rPr>
              <a:t>Introdução</a:t>
            </a:r>
            <a:endParaRPr lang="en-US" sz="3200" dirty="0">
              <a:solidFill>
                <a:schemeClr val="bg1"/>
              </a:solidFill>
              <a:latin typeface="Amiri Quran" panose="00000500000000000000" pitchFamily="2" charset="-78"/>
              <a:cs typeface="Amiri Quran" panose="00000500000000000000" pitchFamily="2" charset="-78"/>
            </a:endParaRPr>
          </a:p>
        </p:txBody>
      </p:sp>
      <p:sp>
        <p:nvSpPr>
          <p:cNvPr id="8" name="Text 1"/>
          <p:cNvSpPr/>
          <p:nvPr/>
        </p:nvSpPr>
        <p:spPr>
          <a:xfrm>
            <a:off x="3056708" y="665018"/>
            <a:ext cx="8347891" cy="61929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lvl="1">
              <a:lnSpc>
                <a:spcPts val="2550"/>
              </a:lnSpc>
            </a:pPr>
            <a:endParaRPr lang="pt-BR" sz="1600" b="1" dirty="0" smtClean="0">
              <a:latin typeface="Times New Roman" panose="02020603050405020304" pitchFamily="18" charset="0"/>
              <a:ea typeface="Gelasio" pitchFamily="34" charset="-122"/>
              <a:cs typeface="Times New Roman" panose="02020603050405020304" pitchFamily="18" charset="0"/>
            </a:endParaRPr>
          </a:p>
          <a:p>
            <a:pPr lvl="1">
              <a:lnSpc>
                <a:spcPts val="2550"/>
              </a:lnSpc>
            </a:pPr>
            <a:r>
              <a:rPr lang="pt-BR" sz="1600" b="1" dirty="0" smtClean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Regularização Fundiária</a:t>
            </a:r>
            <a:endParaRPr lang="pt-BR" sz="1600" b="1" dirty="0">
              <a:latin typeface="Times New Roman" panose="02020603050405020304" pitchFamily="18" charset="0"/>
              <a:ea typeface="Gelasio" pitchFamily="34" charset="-122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ts val="2550"/>
              </a:lnSpc>
              <a:buFont typeface="Arial" panose="020B0604020202020204" pitchFamily="34" charset="0"/>
              <a:buChar char="•"/>
            </a:pPr>
            <a:r>
              <a:rPr lang="pt-BR" sz="1600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A regularização fundiária é uma política estatal essencial para o </a:t>
            </a:r>
            <a:r>
              <a:rPr lang="pt-BR" sz="1600" b="1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desenvolvimento sustentável</a:t>
            </a:r>
            <a:r>
              <a:rPr lang="pt-BR" sz="1600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, promovendo justiça social, desenvolvimento econômico e proteção ambiental, com o objetivo de </a:t>
            </a:r>
            <a:r>
              <a:rPr lang="pt-BR" sz="1600" b="1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assegurar a posse legal de terras</a:t>
            </a:r>
            <a:r>
              <a:rPr lang="pt-BR" sz="1600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, beneficiando famílias em todo o Brasil (USUCAMPEÃO, 2023). </a:t>
            </a:r>
            <a:endParaRPr lang="pt-BR" sz="1600" dirty="0" smtClean="0">
              <a:latin typeface="Times New Roman" panose="02020603050405020304" pitchFamily="18" charset="0"/>
              <a:ea typeface="Gelasio" pitchFamily="34" charset="-122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ts val="2550"/>
              </a:lnSpc>
              <a:buFont typeface="Arial" panose="020B0604020202020204" pitchFamily="34" charset="0"/>
              <a:buChar char="•"/>
            </a:pPr>
            <a:endParaRPr lang="pt-BR" sz="1600" dirty="0">
              <a:latin typeface="Times New Roman" panose="02020603050405020304" pitchFamily="18" charset="0"/>
              <a:ea typeface="Gelasio" pitchFamily="34" charset="-122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ts val="2550"/>
              </a:lnSpc>
              <a:buFont typeface="Arial" panose="020B0604020202020204" pitchFamily="34" charset="0"/>
              <a:buChar char="•"/>
            </a:pPr>
            <a:r>
              <a:rPr lang="pt-BR" sz="1600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A Lei de n° 13.465 de 2017 no art. 1º dispõe sobre a regularização fundiária rural e </a:t>
            </a:r>
            <a:r>
              <a:rPr lang="pt-BR" sz="1600" dirty="0" smtClean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urbana. </a:t>
            </a:r>
            <a:r>
              <a:rPr lang="pt-BR" sz="1600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(BRASIL, 2017</a:t>
            </a:r>
            <a:r>
              <a:rPr lang="pt-BR" sz="1600" dirty="0" smtClean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).</a:t>
            </a:r>
          </a:p>
          <a:p>
            <a:pPr marL="742950" lvl="1" indent="-285750" algn="just">
              <a:lnSpc>
                <a:spcPts val="2550"/>
              </a:lnSpc>
              <a:buFont typeface="Arial" panose="020B0604020202020204" pitchFamily="34" charset="0"/>
              <a:buChar char="•"/>
            </a:pPr>
            <a:endParaRPr lang="pt-BR" sz="1600" dirty="0">
              <a:latin typeface="Times New Roman" panose="02020603050405020304" pitchFamily="18" charset="0"/>
              <a:ea typeface="Gelasio" pitchFamily="34" charset="-122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ts val="2550"/>
              </a:lnSpc>
              <a:buFont typeface="Arial" panose="020B0604020202020204" pitchFamily="34" charset="0"/>
              <a:buChar char="•"/>
            </a:pPr>
            <a:r>
              <a:rPr lang="pt-BR" sz="1600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No Estado do Pará, a regularização fundiária é </a:t>
            </a:r>
            <a:r>
              <a:rPr lang="pt-BR" sz="1600" dirty="0" smtClean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realizada </a:t>
            </a:r>
            <a:r>
              <a:rPr lang="pt-BR" sz="1600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pelo </a:t>
            </a:r>
            <a:r>
              <a:rPr lang="pt-BR" sz="1600" b="1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Instituto de Terras do Pará (ITERPA)</a:t>
            </a:r>
            <a:r>
              <a:rPr lang="pt-BR" sz="1600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. </a:t>
            </a:r>
            <a:r>
              <a:rPr lang="pt-BR" sz="1600" dirty="0" smtClean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Segundo Brito </a:t>
            </a:r>
            <a:r>
              <a:rPr lang="pt-BR" sz="1600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(2021), a ineficiência dos sistemas de </a:t>
            </a:r>
            <a:r>
              <a:rPr lang="pt-BR" sz="1600" dirty="0" smtClean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informação do ITERPA, </a:t>
            </a:r>
            <a:r>
              <a:rPr lang="pt-BR" sz="1600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somada ao número reduzido de funcionários, tem gerado atrasos na entrega de títulos. Esse cenário obriga os técnicos a gastar mais tempo na busca e análise de dados, aumentando a dependência de visitas de campo, que poderiam ser evitadas com a implementação de um sistema geográfico mais eficiente.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3" t="11999" r="69557" b="16189"/>
          <a:stretch/>
        </p:blipFill>
        <p:spPr>
          <a:xfrm>
            <a:off x="0" y="0"/>
            <a:ext cx="3056709" cy="4924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06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0"/>
          <p:cNvSpPr/>
          <p:nvPr/>
        </p:nvSpPr>
        <p:spPr>
          <a:xfrm>
            <a:off x="0" y="117567"/>
            <a:ext cx="12192000" cy="547451"/>
          </a:xfrm>
          <a:prstGeom prst="rect">
            <a:avLst/>
          </a:prstGeom>
          <a:solidFill>
            <a:srgbClr val="00B050"/>
          </a:solidFill>
          <a:ln/>
          <a:effectLst>
            <a:innerShdw blurRad="304800" dist="152400" dir="5400000">
              <a:prstClr val="black">
                <a:alpha val="18000"/>
              </a:prstClr>
            </a:innerShdw>
          </a:effectLst>
        </p:spPr>
        <p:txBody>
          <a:bodyPr wrap="square" lIns="0" tIns="0" rIns="0" bIns="0" rtlCol="0" anchor="t"/>
          <a:lstStyle/>
          <a:p>
            <a:pPr lvl="1"/>
            <a:r>
              <a:rPr lang="pt-BR" sz="3200" dirty="0">
                <a:solidFill>
                  <a:schemeClr val="bg1"/>
                </a:solidFill>
                <a:latin typeface="Amiri Quran" panose="00000500000000000000" pitchFamily="2" charset="-78"/>
                <a:ea typeface="Gelasio" pitchFamily="34" charset="-122"/>
                <a:cs typeface="Amiri Quran" panose="00000500000000000000" pitchFamily="2" charset="-78"/>
              </a:rPr>
              <a:t>Introdução</a:t>
            </a:r>
            <a:endParaRPr lang="en-US" sz="3200" dirty="0">
              <a:solidFill>
                <a:schemeClr val="bg1"/>
              </a:solidFill>
              <a:latin typeface="Amiri Quran" panose="00000500000000000000" pitchFamily="2" charset="-78"/>
              <a:cs typeface="Amiri Quran" panose="00000500000000000000" pitchFamily="2" charset="-78"/>
            </a:endParaRPr>
          </a:p>
          <a:p>
            <a:pPr lvl="1"/>
            <a:endParaRPr lang="en-US" sz="3200" dirty="0">
              <a:solidFill>
                <a:schemeClr val="bg1"/>
              </a:solidFill>
              <a:latin typeface="Amiri Quran" panose="00000500000000000000" pitchFamily="2" charset="-78"/>
              <a:cs typeface="Amiri Quran" panose="00000500000000000000" pitchFamily="2" charset="-78"/>
            </a:endParaRPr>
          </a:p>
        </p:txBody>
      </p:sp>
      <p:sp>
        <p:nvSpPr>
          <p:cNvPr id="7" name="Text 1"/>
          <p:cNvSpPr/>
          <p:nvPr/>
        </p:nvSpPr>
        <p:spPr>
          <a:xfrm>
            <a:off x="186938" y="665018"/>
            <a:ext cx="8112034" cy="35542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742950" lvl="1" indent="-285750" algn="just">
              <a:lnSpc>
                <a:spcPts val="2550"/>
              </a:lnSpc>
              <a:buFont typeface="Arial" panose="020B0604020202020204" pitchFamily="34" charset="0"/>
              <a:buChar char="•"/>
            </a:pPr>
            <a:endParaRPr lang="pt-BR" sz="1600" dirty="0" smtClean="0">
              <a:latin typeface="Times New Roman" panose="02020603050405020304" pitchFamily="18" charset="0"/>
              <a:ea typeface="Gelasio" pitchFamily="34" charset="-122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ts val="2550"/>
              </a:lnSpc>
              <a:buFont typeface="Arial" panose="020B0604020202020204" pitchFamily="34" charset="0"/>
              <a:buChar char="•"/>
            </a:pPr>
            <a:r>
              <a:rPr lang="pt-BR" sz="1600" dirty="0" smtClean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A </a:t>
            </a:r>
            <a:r>
              <a:rPr lang="pt-BR" sz="1600" b="1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Gerência de Cartografia e Geoprocessamento (GCG) </a:t>
            </a:r>
            <a:r>
              <a:rPr lang="pt-BR" sz="1600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do </a:t>
            </a:r>
            <a:r>
              <a:rPr lang="pt-BR" sz="1600" dirty="0" smtClean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ITERPA, é um dos setores mais demandados, onde seu fluxo de produção de produtos cartográfico demanda bastante </a:t>
            </a:r>
            <a:r>
              <a:rPr lang="pt-BR" sz="1600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esforço </a:t>
            </a:r>
            <a:r>
              <a:rPr lang="pt-BR" sz="1600" dirty="0" smtClean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e tempo do corpo técnico, </a:t>
            </a:r>
            <a:r>
              <a:rPr lang="pt-BR" sz="1600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incluindo tarefas que envolvem </a:t>
            </a:r>
            <a:r>
              <a:rPr lang="pt-BR" sz="1600" b="1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intensa digitação repetitiva</a:t>
            </a:r>
            <a:r>
              <a:rPr lang="pt-BR" sz="1600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 de informações, seja em mapas em relatórios, planilhas, arquivos diversos e organização de </a:t>
            </a:r>
            <a:r>
              <a:rPr lang="pt-BR" sz="1600" dirty="0" smtClean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pastas. </a:t>
            </a:r>
          </a:p>
          <a:p>
            <a:pPr marL="742950" lvl="1" indent="-285750" algn="just">
              <a:lnSpc>
                <a:spcPts val="2550"/>
              </a:lnSpc>
              <a:buFont typeface="Arial" panose="020B0604020202020204" pitchFamily="34" charset="0"/>
              <a:buChar char="•"/>
            </a:pPr>
            <a:endParaRPr lang="pt-BR" sz="1600" dirty="0">
              <a:latin typeface="Times New Roman" panose="02020603050405020304" pitchFamily="18" charset="0"/>
              <a:ea typeface="Gelasio" pitchFamily="34" charset="-122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ts val="2550"/>
              </a:lnSpc>
              <a:buFont typeface="Arial" panose="020B0604020202020204" pitchFamily="34" charset="0"/>
              <a:buChar char="•"/>
            </a:pPr>
            <a:r>
              <a:rPr lang="pt-BR" sz="1600" dirty="0" smtClean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A utilização de softwares de SIG trouxe agilidade na resolução de problemas</a:t>
            </a:r>
            <a:r>
              <a:rPr lang="pt-BR" sz="1600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, porém </a:t>
            </a:r>
            <a:r>
              <a:rPr lang="pt-BR" sz="1600" b="1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ainda há a necessidade de incrementá-los com ferramentas e plugins externos</a:t>
            </a:r>
            <a:r>
              <a:rPr lang="pt-BR" sz="1600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 para melhor geração de resultados</a:t>
            </a:r>
            <a:r>
              <a:rPr lang="pt-BR" sz="1600" dirty="0" smtClean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.</a:t>
            </a:r>
          </a:p>
          <a:p>
            <a:pPr marL="742950" lvl="1" indent="-285750" algn="just">
              <a:lnSpc>
                <a:spcPts val="2550"/>
              </a:lnSpc>
              <a:buFont typeface="Arial" panose="020B0604020202020204" pitchFamily="34" charset="0"/>
              <a:buChar char="•"/>
            </a:pPr>
            <a:endParaRPr lang="pt-BR" sz="1600" dirty="0">
              <a:latin typeface="Times New Roman" panose="02020603050405020304" pitchFamily="18" charset="0"/>
              <a:ea typeface="Gelasio" pitchFamily="34" charset="-122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ts val="2550"/>
              </a:lnSpc>
              <a:buFont typeface="Arial" panose="020B0604020202020204" pitchFamily="34" charset="0"/>
              <a:buChar char="•"/>
            </a:pPr>
            <a:endParaRPr lang="pt-BR" sz="1600" dirty="0">
              <a:latin typeface="Times New Roman" panose="02020603050405020304" pitchFamily="18" charset="0"/>
              <a:ea typeface="Gelasio" pitchFamily="34" charset="-122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ts val="2550"/>
              </a:lnSpc>
              <a:buFont typeface="Arial" panose="020B0604020202020204" pitchFamily="34" charset="0"/>
              <a:buChar char="•"/>
            </a:pPr>
            <a:endParaRPr lang="pt-BR" sz="1600" dirty="0" smtClean="0">
              <a:latin typeface="Times New Roman" panose="02020603050405020304" pitchFamily="18" charset="0"/>
              <a:ea typeface="Gelasio" pitchFamily="34" charset="-122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ts val="2550"/>
              </a:lnSpc>
              <a:buFont typeface="Arial" panose="020B0604020202020204" pitchFamily="34" charset="0"/>
              <a:buChar char="•"/>
            </a:pPr>
            <a:endParaRPr lang="pt-BR" sz="1600" dirty="0">
              <a:latin typeface="Times New Roman" panose="02020603050405020304" pitchFamily="18" charset="0"/>
              <a:ea typeface="Gelasio" pitchFamily="34" charset="-122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ts val="2550"/>
              </a:lnSpc>
              <a:buFont typeface="Arial" panose="020B0604020202020204" pitchFamily="34" charset="0"/>
              <a:buChar char="•"/>
            </a:pPr>
            <a:endParaRPr lang="pt-BR" sz="1600" dirty="0" smtClean="0">
              <a:latin typeface="Times New Roman" panose="02020603050405020304" pitchFamily="18" charset="0"/>
              <a:ea typeface="Gelasio" pitchFamily="34" charset="-122"/>
              <a:cs typeface="Times New Roman" panose="02020603050405020304" pitchFamily="18" charset="0"/>
            </a:endParaRPr>
          </a:p>
          <a:p>
            <a:pPr>
              <a:lnSpc>
                <a:spcPts val="2550"/>
              </a:lnSpc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9298" y="965466"/>
            <a:ext cx="2705198" cy="2705198"/>
          </a:xfrm>
          <a:prstGeom prst="rect">
            <a:avLst/>
          </a:prstGeom>
        </p:spPr>
      </p:pic>
      <p:sp>
        <p:nvSpPr>
          <p:cNvPr id="9" name="CaixaDeTexto 8"/>
          <p:cNvSpPr txBox="1"/>
          <p:nvPr/>
        </p:nvSpPr>
        <p:spPr>
          <a:xfrm>
            <a:off x="8703320" y="3670664"/>
            <a:ext cx="33571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Fonte: </a:t>
            </a:r>
            <a:r>
              <a:rPr lang="en-US" sz="1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https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://</a:t>
            </a:r>
            <a:r>
              <a:rPr lang="en-US" sz="1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www.flaticon.com/free-icons/hard-work</a:t>
            </a:r>
            <a:endParaRPr lang="pt-BR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tângulo 9"/>
          <p:cNvSpPr/>
          <p:nvPr/>
        </p:nvSpPr>
        <p:spPr>
          <a:xfrm>
            <a:off x="3067977" y="4520926"/>
            <a:ext cx="8666519" cy="14260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 algn="just">
              <a:lnSpc>
                <a:spcPts val="2550"/>
              </a:lnSpc>
              <a:buFont typeface="Arial" panose="020B0604020202020204" pitchFamily="34" charset="0"/>
              <a:buChar char="•"/>
            </a:pPr>
            <a:r>
              <a:rPr lang="pt-BR" sz="1600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A </a:t>
            </a:r>
            <a:r>
              <a:rPr lang="pt-BR" sz="1600" b="1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solução proposta </a:t>
            </a:r>
            <a:r>
              <a:rPr lang="pt-BR" sz="1600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é a criação de uma </a:t>
            </a:r>
            <a:r>
              <a:rPr lang="pt-BR" sz="1600" b="1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ferramenta</a:t>
            </a:r>
            <a:r>
              <a:rPr lang="pt-BR" sz="1600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 específica </a:t>
            </a:r>
            <a:r>
              <a:rPr lang="pt-BR" sz="1600" dirty="0" smtClean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o setor</a:t>
            </a:r>
            <a:r>
              <a:rPr lang="pt-BR" sz="1600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, destinada a integrar-se aos softwares de SIG em </a:t>
            </a:r>
            <a:r>
              <a:rPr lang="pt-BR" sz="1600" dirty="0" smtClean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uso, utilizando a linguagem de programação Python, </a:t>
            </a:r>
            <a:r>
              <a:rPr lang="pt-BR" sz="1600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para </a:t>
            </a:r>
            <a:r>
              <a:rPr lang="pt-BR" sz="1600" b="1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automatizar tarefas cartográficas </a:t>
            </a:r>
            <a:r>
              <a:rPr lang="pt-BR" sz="1600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cruciais no contexto da regularização fundiária, buscando aumentar a eficiência, precisão e diminuir o tempo de produção dos resultados.</a:t>
            </a:r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711" y="4351263"/>
            <a:ext cx="1765358" cy="1765358"/>
          </a:xfrm>
          <a:prstGeom prst="rect">
            <a:avLst/>
          </a:prstGeom>
        </p:spPr>
      </p:pic>
      <p:sp>
        <p:nvSpPr>
          <p:cNvPr id="12" name="CaixaDeTexto 11"/>
          <p:cNvSpPr txBox="1"/>
          <p:nvPr/>
        </p:nvSpPr>
        <p:spPr>
          <a:xfrm>
            <a:off x="327813" y="6204900"/>
            <a:ext cx="33571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Fonte: </a:t>
            </a:r>
            <a:r>
              <a:rPr lang="en-US" sz="1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https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://</a:t>
            </a:r>
            <a:r>
              <a:rPr lang="en-US" sz="1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www.flaticon.com/free-icons/tool-box</a:t>
            </a:r>
            <a:endParaRPr lang="pt-BR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613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0"/>
          <p:cNvSpPr/>
          <p:nvPr/>
        </p:nvSpPr>
        <p:spPr>
          <a:xfrm>
            <a:off x="0" y="117567"/>
            <a:ext cx="12192000" cy="547451"/>
          </a:xfrm>
          <a:prstGeom prst="rect">
            <a:avLst/>
          </a:prstGeom>
          <a:solidFill>
            <a:srgbClr val="00B050"/>
          </a:solidFill>
          <a:ln/>
          <a:effectLst>
            <a:innerShdw blurRad="304800" dist="152400" dir="5400000">
              <a:prstClr val="black">
                <a:alpha val="18000"/>
              </a:prstClr>
            </a:innerShdw>
          </a:effectLst>
        </p:spPr>
        <p:txBody>
          <a:bodyPr wrap="square" lIns="0" tIns="0" rIns="0" bIns="0" rtlCol="0" anchor="t"/>
          <a:lstStyle/>
          <a:p>
            <a:pPr lvl="1"/>
            <a:r>
              <a:rPr lang="pt-BR" sz="3200" dirty="0" smtClean="0">
                <a:solidFill>
                  <a:schemeClr val="bg1"/>
                </a:solidFill>
                <a:latin typeface="Amiri Quran" panose="00000500000000000000" pitchFamily="2" charset="-78"/>
                <a:ea typeface="Gelasio" pitchFamily="34" charset="-122"/>
                <a:cs typeface="Amiri Quran" panose="00000500000000000000" pitchFamily="2" charset="-78"/>
              </a:rPr>
              <a:t>Objetivos gerais e específicos </a:t>
            </a:r>
            <a:endParaRPr lang="en-US" sz="3200" dirty="0">
              <a:solidFill>
                <a:schemeClr val="bg1"/>
              </a:solidFill>
              <a:latin typeface="Amiri Quran" panose="00000500000000000000" pitchFamily="2" charset="-78"/>
              <a:cs typeface="Amiri Quran" panose="00000500000000000000" pitchFamily="2" charset="-78"/>
            </a:endParaRPr>
          </a:p>
        </p:txBody>
      </p:sp>
      <p:sp>
        <p:nvSpPr>
          <p:cNvPr id="7" name="Text 1"/>
          <p:cNvSpPr/>
          <p:nvPr/>
        </p:nvSpPr>
        <p:spPr>
          <a:xfrm>
            <a:off x="163708" y="3091323"/>
            <a:ext cx="11482192" cy="32951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742950" lvl="1" indent="-285750" algn="just">
              <a:lnSpc>
                <a:spcPts val="2550"/>
              </a:lnSpc>
              <a:buFont typeface="Arial" panose="020B0604020202020204" pitchFamily="34" charset="0"/>
              <a:buChar char="•"/>
            </a:pPr>
            <a:endParaRPr lang="pt-BR" sz="1600" dirty="0">
              <a:latin typeface="Times New Roman" panose="02020603050405020304" pitchFamily="18" charset="0"/>
              <a:ea typeface="Gelasio" pitchFamily="34" charset="-122"/>
              <a:cs typeface="Times New Roman" panose="02020603050405020304" pitchFamily="18" charset="0"/>
            </a:endParaRPr>
          </a:p>
          <a:p>
            <a:pPr lvl="1" algn="just">
              <a:lnSpc>
                <a:spcPts val="2550"/>
              </a:lnSpc>
            </a:pPr>
            <a:r>
              <a:rPr lang="pt-BR" sz="1600" b="1" dirty="0" smtClean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Objetivos específicos</a:t>
            </a:r>
            <a:endParaRPr lang="pt-BR" sz="1600" b="1" dirty="0">
              <a:latin typeface="Times New Roman" panose="02020603050405020304" pitchFamily="18" charset="0"/>
              <a:ea typeface="Gelasio" pitchFamily="34" charset="-122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ts val="2550"/>
              </a:lnSpc>
              <a:buFont typeface="Arial" panose="020B0604020202020204" pitchFamily="34" charset="0"/>
              <a:buChar char="•"/>
            </a:pPr>
            <a:r>
              <a:rPr lang="pt-BR" sz="1600" b="1" dirty="0" smtClean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Analisar </a:t>
            </a:r>
            <a:r>
              <a:rPr lang="pt-BR" sz="1600" b="1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e identificar </a:t>
            </a:r>
            <a:r>
              <a:rPr lang="pt-BR" sz="1600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as principais </a:t>
            </a:r>
            <a:r>
              <a:rPr lang="pt-BR" sz="1600" b="1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rotinas cartográficas </a:t>
            </a:r>
            <a:r>
              <a:rPr lang="pt-BR" sz="1600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envolvidas nos processos de regularização fundiária no estado do Pará</a:t>
            </a:r>
            <a:r>
              <a:rPr lang="pt-BR" sz="1600" dirty="0" smtClean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.</a:t>
            </a:r>
          </a:p>
          <a:p>
            <a:pPr marL="742950" lvl="1" indent="-285750" algn="just">
              <a:lnSpc>
                <a:spcPts val="2550"/>
              </a:lnSpc>
              <a:buFont typeface="Arial" panose="020B0604020202020204" pitchFamily="34" charset="0"/>
              <a:buChar char="•"/>
            </a:pPr>
            <a:endParaRPr lang="pt-BR" sz="1600" dirty="0">
              <a:latin typeface="Times New Roman" panose="02020603050405020304" pitchFamily="18" charset="0"/>
              <a:ea typeface="Gelasio" pitchFamily="34" charset="-122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ts val="2550"/>
              </a:lnSpc>
              <a:buFont typeface="Arial" panose="020B0604020202020204" pitchFamily="34" charset="0"/>
              <a:buChar char="•"/>
            </a:pPr>
            <a:r>
              <a:rPr lang="pt-BR" sz="1600" b="1" dirty="0" smtClean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Desenvolver</a:t>
            </a:r>
            <a:r>
              <a:rPr lang="pt-BR" sz="1600" dirty="0" smtClean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 </a:t>
            </a:r>
            <a:r>
              <a:rPr lang="pt-BR" sz="1600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scripts em </a:t>
            </a:r>
            <a:r>
              <a:rPr lang="pt-BR" sz="1600" b="1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Python</a:t>
            </a:r>
            <a:r>
              <a:rPr lang="pt-BR" sz="1600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 utilizando a biblioteca </a:t>
            </a:r>
            <a:r>
              <a:rPr lang="pt-BR" sz="1600" b="1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ArcPy</a:t>
            </a:r>
            <a:r>
              <a:rPr lang="pt-BR" sz="1600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 para automatizar as tarefas essenciais desses processos</a:t>
            </a:r>
            <a:r>
              <a:rPr lang="pt-BR" sz="1600" dirty="0" smtClean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.</a:t>
            </a:r>
          </a:p>
          <a:p>
            <a:pPr marL="742950" lvl="1" indent="-285750" algn="just">
              <a:lnSpc>
                <a:spcPts val="2550"/>
              </a:lnSpc>
              <a:buFont typeface="Arial" panose="020B0604020202020204" pitchFamily="34" charset="0"/>
              <a:buChar char="•"/>
            </a:pPr>
            <a:endParaRPr lang="pt-BR" sz="1600" dirty="0">
              <a:latin typeface="Times New Roman" panose="02020603050405020304" pitchFamily="18" charset="0"/>
              <a:ea typeface="Gelasio" pitchFamily="34" charset="-122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ts val="2550"/>
              </a:lnSpc>
              <a:buFont typeface="Arial" panose="020B0604020202020204" pitchFamily="34" charset="0"/>
              <a:buChar char="•"/>
            </a:pPr>
            <a:r>
              <a:rPr lang="pt-BR" sz="1600" b="1" dirty="0" smtClean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Integrar</a:t>
            </a:r>
            <a:r>
              <a:rPr lang="pt-BR" sz="1600" dirty="0" smtClean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 </a:t>
            </a:r>
            <a:r>
              <a:rPr lang="pt-BR" sz="1600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os scripts desenvolvidos em uma </a:t>
            </a:r>
            <a:r>
              <a:rPr lang="pt-BR" sz="1600" b="1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ferramenta Toolbox no </a:t>
            </a:r>
            <a:r>
              <a:rPr lang="pt-BR" sz="1600" b="1" dirty="0" smtClean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ArcGIS</a:t>
            </a:r>
            <a:r>
              <a:rPr lang="pt-BR" b="1" dirty="0">
                <a:sym typeface="Symbol" panose="05050102010706020507" pitchFamily="18" charset="2"/>
              </a:rPr>
              <a:t></a:t>
            </a:r>
            <a:r>
              <a:rPr lang="pt-BR" sz="1600" dirty="0" smtClean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, </a:t>
            </a:r>
            <a:r>
              <a:rPr lang="pt-BR" sz="1600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facilitando sua utilização pelos profissionais da área</a:t>
            </a:r>
            <a:r>
              <a:rPr lang="pt-BR" sz="1600" dirty="0" smtClean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.</a:t>
            </a:r>
          </a:p>
          <a:p>
            <a:pPr marL="742950" lvl="1" indent="-285750" algn="just">
              <a:lnSpc>
                <a:spcPts val="2550"/>
              </a:lnSpc>
              <a:buFont typeface="Arial" panose="020B0604020202020204" pitchFamily="34" charset="0"/>
              <a:buChar char="•"/>
            </a:pPr>
            <a:endParaRPr lang="pt-BR" sz="1600" dirty="0">
              <a:latin typeface="Times New Roman" panose="02020603050405020304" pitchFamily="18" charset="0"/>
              <a:ea typeface="Gelasio" pitchFamily="34" charset="-122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ts val="2550"/>
              </a:lnSpc>
              <a:buFont typeface="Arial" panose="020B0604020202020204" pitchFamily="34" charset="0"/>
              <a:buChar char="•"/>
            </a:pPr>
            <a:r>
              <a:rPr lang="pt-BR" sz="1600" b="1" dirty="0" smtClean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Testar </a:t>
            </a:r>
            <a:r>
              <a:rPr lang="pt-BR" sz="1600" b="1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e validar </a:t>
            </a:r>
            <a:r>
              <a:rPr lang="pt-BR" sz="1600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a ferramenta desenvolvida em cenários reais de regularização fundiária, avaliando sua eficiência e precisão.</a:t>
            </a:r>
          </a:p>
          <a:p>
            <a:pPr marL="742950" lvl="1" indent="-285750" algn="just">
              <a:lnSpc>
                <a:spcPts val="2550"/>
              </a:lnSpc>
              <a:buFont typeface="Arial" panose="020B0604020202020204" pitchFamily="34" charset="0"/>
              <a:buChar char="•"/>
            </a:pPr>
            <a:endParaRPr lang="pt-BR" sz="1600" dirty="0">
              <a:latin typeface="Times New Roman" panose="02020603050405020304" pitchFamily="18" charset="0"/>
              <a:ea typeface="Gelasio" pitchFamily="34" charset="-122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ts val="2550"/>
              </a:lnSpc>
              <a:buFont typeface="Arial" panose="020B0604020202020204" pitchFamily="34" charset="0"/>
              <a:buChar char="•"/>
            </a:pPr>
            <a:endParaRPr lang="pt-BR" sz="1600" dirty="0">
              <a:latin typeface="Times New Roman" panose="02020603050405020304" pitchFamily="18" charset="0"/>
              <a:ea typeface="Gelasio" pitchFamily="34" charset="-122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ts val="2550"/>
              </a:lnSpc>
              <a:buFont typeface="Arial" panose="020B0604020202020204" pitchFamily="34" charset="0"/>
              <a:buChar char="•"/>
            </a:pPr>
            <a:endParaRPr lang="pt-BR" sz="1600" dirty="0" smtClean="0">
              <a:latin typeface="Times New Roman" panose="02020603050405020304" pitchFamily="18" charset="0"/>
              <a:ea typeface="Gelasio" pitchFamily="34" charset="-122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ts val="2550"/>
              </a:lnSpc>
              <a:buFont typeface="Arial" panose="020B0604020202020204" pitchFamily="34" charset="0"/>
              <a:buChar char="•"/>
            </a:pPr>
            <a:endParaRPr lang="pt-BR" sz="1600" dirty="0">
              <a:latin typeface="Times New Roman" panose="02020603050405020304" pitchFamily="18" charset="0"/>
              <a:ea typeface="Gelasio" pitchFamily="34" charset="-122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ts val="2550"/>
              </a:lnSpc>
              <a:buFont typeface="Arial" panose="020B0604020202020204" pitchFamily="34" charset="0"/>
              <a:buChar char="•"/>
            </a:pPr>
            <a:endParaRPr lang="pt-BR" sz="1600" dirty="0" smtClean="0">
              <a:latin typeface="Times New Roman" panose="02020603050405020304" pitchFamily="18" charset="0"/>
              <a:ea typeface="Gelasio" pitchFamily="34" charset="-122"/>
              <a:cs typeface="Times New Roman" panose="02020603050405020304" pitchFamily="18" charset="0"/>
            </a:endParaRPr>
          </a:p>
          <a:p>
            <a:pPr>
              <a:lnSpc>
                <a:spcPts val="2550"/>
              </a:lnSpc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tângulo 12"/>
          <p:cNvSpPr/>
          <p:nvPr/>
        </p:nvSpPr>
        <p:spPr>
          <a:xfrm>
            <a:off x="163708" y="665018"/>
            <a:ext cx="6096000" cy="2426305"/>
          </a:xfrm>
          <a:prstGeom prst="rect">
            <a:avLst/>
          </a:prstGeom>
        </p:spPr>
        <p:txBody>
          <a:bodyPr>
            <a:spAutoFit/>
          </a:bodyPr>
          <a:lstStyle/>
          <a:p>
            <a:pPr lvl="1" algn="just">
              <a:lnSpc>
                <a:spcPts val="2550"/>
              </a:lnSpc>
            </a:pPr>
            <a:endParaRPr lang="pt-BR" sz="1600" b="1" dirty="0" smtClean="0">
              <a:latin typeface="Times New Roman" panose="02020603050405020304" pitchFamily="18" charset="0"/>
              <a:ea typeface="Gelasio" pitchFamily="34" charset="-122"/>
              <a:cs typeface="Times New Roman" panose="02020603050405020304" pitchFamily="18" charset="0"/>
            </a:endParaRPr>
          </a:p>
          <a:p>
            <a:pPr lvl="1" algn="just">
              <a:lnSpc>
                <a:spcPts val="2550"/>
              </a:lnSpc>
            </a:pPr>
            <a:r>
              <a:rPr lang="pt-BR" sz="1600" b="1" dirty="0" smtClean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Objetivo </a:t>
            </a:r>
            <a:r>
              <a:rPr lang="pt-BR" sz="1600" b="1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Geral</a:t>
            </a:r>
          </a:p>
          <a:p>
            <a:pPr marL="742950" lvl="1" indent="-285750" algn="just">
              <a:lnSpc>
                <a:spcPts val="2550"/>
              </a:lnSpc>
              <a:buFont typeface="Arial" panose="020B0604020202020204" pitchFamily="34" charset="0"/>
              <a:buChar char="•"/>
            </a:pPr>
            <a:r>
              <a:rPr lang="pt-BR" sz="1600" b="1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Desenvolver uma ferramenta Python Toolbox </a:t>
            </a:r>
            <a:r>
              <a:rPr lang="pt-BR" sz="1600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utilizando a biblioteca </a:t>
            </a:r>
            <a:r>
              <a:rPr lang="pt-BR" sz="1600" b="1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ArcPy</a:t>
            </a:r>
            <a:r>
              <a:rPr lang="pt-BR" sz="1600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 para automatizar as rotinas cartográficas relacionadas aos processos de regularização fundiária no </a:t>
            </a:r>
            <a:r>
              <a:rPr lang="pt-BR" sz="1600" b="1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ArcGIS</a:t>
            </a:r>
            <a:r>
              <a:rPr lang="pt-BR" b="1" dirty="0">
                <a:sym typeface="Symbol" panose="05050102010706020507" pitchFamily="18" charset="2"/>
              </a:rPr>
              <a:t></a:t>
            </a:r>
            <a:r>
              <a:rPr lang="pt-BR" sz="1600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, visando otimizar a eficiência, precisão e escalabilidade dessas operações</a:t>
            </a:r>
            <a:r>
              <a:rPr lang="pt-BR" sz="1600" dirty="0" smtClean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1026" name="Picture 2" descr="https://geospatialtraining.com/wp-content/uploads/2016/11/How-to-use-the-Python-window.jp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777" b="89927" l="4396" r="95879">
                        <a14:foregroundMark x1="4396" y1="6777" x2="4396" y2="6777"/>
                        <a14:foregroundMark x1="95879" y1="33516" x2="95879" y2="3351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7341" y="451836"/>
            <a:ext cx="4137025" cy="3102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CaixaDeTexto 14"/>
          <p:cNvSpPr txBox="1"/>
          <p:nvPr/>
        </p:nvSpPr>
        <p:spPr>
          <a:xfrm>
            <a:off x="7873008" y="3126132"/>
            <a:ext cx="2705690" cy="4284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Fonte: 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https://geospatialtraining.com/get-a-list-of-unique-attribute-values-using-arcpy/</a:t>
            </a:r>
            <a:endParaRPr lang="pt-BR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907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0"/>
          <p:cNvSpPr/>
          <p:nvPr/>
        </p:nvSpPr>
        <p:spPr>
          <a:xfrm>
            <a:off x="0" y="117567"/>
            <a:ext cx="12192000" cy="547451"/>
          </a:xfrm>
          <a:prstGeom prst="rect">
            <a:avLst/>
          </a:prstGeom>
          <a:solidFill>
            <a:srgbClr val="00B050"/>
          </a:solidFill>
          <a:ln/>
          <a:effectLst>
            <a:innerShdw blurRad="304800" dist="152400" dir="5400000">
              <a:prstClr val="black">
                <a:alpha val="18000"/>
              </a:prstClr>
            </a:innerShdw>
          </a:effectLst>
        </p:spPr>
        <p:txBody>
          <a:bodyPr wrap="square" lIns="0" tIns="0" rIns="0" bIns="0" rtlCol="0" anchor="t"/>
          <a:lstStyle/>
          <a:p>
            <a:pPr lvl="1"/>
            <a:r>
              <a:rPr lang="pt-BR" sz="3200" dirty="0" smtClean="0">
                <a:solidFill>
                  <a:schemeClr val="bg1"/>
                </a:solidFill>
                <a:latin typeface="Amiri Quran" panose="00000500000000000000" pitchFamily="2" charset="-78"/>
                <a:ea typeface="Gelasio" pitchFamily="34" charset="-122"/>
                <a:cs typeface="Amiri Quran" panose="00000500000000000000" pitchFamily="2" charset="-78"/>
              </a:rPr>
              <a:t>Metodologia</a:t>
            </a:r>
            <a:endParaRPr lang="en-US" sz="3200" dirty="0">
              <a:solidFill>
                <a:schemeClr val="bg1"/>
              </a:solidFill>
              <a:latin typeface="Amiri Quran" panose="00000500000000000000" pitchFamily="2" charset="-78"/>
              <a:cs typeface="Amiri Quran" panose="00000500000000000000" pitchFamily="2" charset="-78"/>
            </a:endParaRPr>
          </a:p>
        </p:txBody>
      </p:sp>
      <p:sp>
        <p:nvSpPr>
          <p:cNvPr id="13" name="Retângulo 12"/>
          <p:cNvSpPr/>
          <p:nvPr/>
        </p:nvSpPr>
        <p:spPr>
          <a:xfrm>
            <a:off x="163708" y="665018"/>
            <a:ext cx="11609192" cy="14260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just">
              <a:lnSpc>
                <a:spcPts val="2550"/>
              </a:lnSpc>
            </a:pPr>
            <a:endParaRPr lang="pt-BR" sz="1600" b="1" dirty="0" smtClean="0">
              <a:latin typeface="Times New Roman" panose="02020603050405020304" pitchFamily="18" charset="0"/>
              <a:ea typeface="Gelasio" pitchFamily="34" charset="-122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ts val="2550"/>
              </a:lnSpc>
              <a:buFont typeface="Arial" panose="020B0604020202020204" pitchFamily="34" charset="0"/>
              <a:buChar char="•"/>
            </a:pPr>
            <a:r>
              <a:rPr lang="pt-BR" sz="1600" dirty="0" smtClean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Segundo </a:t>
            </a:r>
            <a:r>
              <a:rPr lang="pt-BR" sz="1600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o Monitora Team (2020), </a:t>
            </a:r>
            <a:r>
              <a:rPr lang="pt-BR" sz="1600" b="1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metodologia </a:t>
            </a:r>
            <a:r>
              <a:rPr lang="pt-BR" sz="1600" b="1" dirty="0" smtClean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ágil</a:t>
            </a:r>
            <a:r>
              <a:rPr lang="pt-BR" sz="1600" dirty="0" smtClean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 foca </a:t>
            </a:r>
            <a:r>
              <a:rPr lang="pt-BR" sz="1600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em melhorias e alterações contínuas, baseadas na usabilidade durante os testes da ferramenta. Sem estruturas rígidas, o processo é dividido em períodos curtos de desenvolvimento, permitindo a obtenção rápida de resultados e </a:t>
            </a:r>
            <a:r>
              <a:rPr lang="pt-BR" sz="1600" i="1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feedbacks</a:t>
            </a:r>
            <a:r>
              <a:rPr lang="pt-BR" sz="1600" dirty="0" smtClean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. Seguindo os seguintes passos apresentados no diagrama abaixo:</a:t>
            </a:r>
          </a:p>
        </p:txBody>
      </p:sp>
      <p:graphicFrame>
        <p:nvGraphicFramePr>
          <p:cNvPr id="12" name="Diagrama 11"/>
          <p:cNvGraphicFramePr/>
          <p:nvPr>
            <p:extLst>
              <p:ext uri="{D42A27DB-BD31-4B8C-83A1-F6EECF244321}">
                <p14:modId xmlns:p14="http://schemas.microsoft.com/office/powerpoint/2010/main" val="4093369840"/>
              </p:ext>
            </p:extLst>
          </p:nvPr>
        </p:nvGraphicFramePr>
        <p:xfrm>
          <a:off x="685800" y="2260600"/>
          <a:ext cx="11087100" cy="431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94218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0"/>
          <p:cNvSpPr/>
          <p:nvPr/>
        </p:nvSpPr>
        <p:spPr>
          <a:xfrm>
            <a:off x="0" y="117567"/>
            <a:ext cx="12192000" cy="547451"/>
          </a:xfrm>
          <a:prstGeom prst="rect">
            <a:avLst/>
          </a:prstGeom>
          <a:solidFill>
            <a:srgbClr val="00B050"/>
          </a:solidFill>
          <a:ln/>
          <a:effectLst>
            <a:innerShdw blurRad="304800" dist="152400" dir="5400000">
              <a:prstClr val="black">
                <a:alpha val="18000"/>
              </a:prstClr>
            </a:innerShdw>
          </a:effectLst>
        </p:spPr>
        <p:txBody>
          <a:bodyPr wrap="square" lIns="0" tIns="0" rIns="0" bIns="0" rtlCol="0" anchor="t"/>
          <a:lstStyle/>
          <a:p>
            <a:pPr lvl="1"/>
            <a:r>
              <a:rPr lang="pt-BR" sz="3200" dirty="0" smtClean="0">
                <a:solidFill>
                  <a:schemeClr val="bg1"/>
                </a:solidFill>
                <a:latin typeface="Amiri Quran" panose="00000500000000000000" pitchFamily="2" charset="-78"/>
                <a:ea typeface="Gelasio" pitchFamily="34" charset="-122"/>
                <a:cs typeface="Amiri Quran" panose="00000500000000000000" pitchFamily="2" charset="-78"/>
              </a:rPr>
              <a:t>Referencial Teórico</a:t>
            </a:r>
            <a:endParaRPr lang="en-US" sz="3200" dirty="0">
              <a:solidFill>
                <a:schemeClr val="bg1"/>
              </a:solidFill>
              <a:latin typeface="Amiri Quran" panose="00000500000000000000" pitchFamily="2" charset="-78"/>
              <a:cs typeface="Amiri Quran" panose="00000500000000000000" pitchFamily="2" charset="-78"/>
            </a:endParaRPr>
          </a:p>
        </p:txBody>
      </p:sp>
      <p:sp>
        <p:nvSpPr>
          <p:cNvPr id="13" name="Retângulo 12"/>
          <p:cNvSpPr/>
          <p:nvPr/>
        </p:nvSpPr>
        <p:spPr>
          <a:xfrm>
            <a:off x="0" y="665018"/>
            <a:ext cx="7581900" cy="5760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just">
              <a:lnSpc>
                <a:spcPts val="2550"/>
              </a:lnSpc>
            </a:pPr>
            <a:endParaRPr lang="pt-BR" sz="1600" b="1" dirty="0" smtClean="0">
              <a:latin typeface="Times New Roman" panose="02020603050405020304" pitchFamily="18" charset="0"/>
              <a:ea typeface="Gelasio" pitchFamily="34" charset="-122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ts val="2550"/>
              </a:lnSpc>
              <a:buFont typeface="Arial" panose="020B0604020202020204" pitchFamily="34" charset="0"/>
              <a:buChar char="•"/>
            </a:pPr>
            <a:r>
              <a:rPr lang="pt-BR" sz="1600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Segundo Gómez e Vieira Filho (2023), as políticas governamentais buscam </a:t>
            </a:r>
            <a:r>
              <a:rPr lang="pt-BR" sz="1600" b="1" dirty="0" smtClean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estimular </a:t>
            </a:r>
            <a:r>
              <a:rPr lang="pt-BR" sz="1600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setor </a:t>
            </a:r>
            <a:r>
              <a:rPr lang="pt-BR" sz="1600" dirty="0" smtClean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agropecuário e</a:t>
            </a:r>
            <a:r>
              <a:rPr lang="pt-BR" sz="1600" b="1" dirty="0" smtClean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 </a:t>
            </a:r>
            <a:r>
              <a:rPr lang="pt-BR" sz="1600" b="1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o crescimento econômico </a:t>
            </a:r>
            <a:r>
              <a:rPr lang="pt-BR" sz="1600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e </a:t>
            </a:r>
            <a:r>
              <a:rPr lang="pt-BR" sz="1600" dirty="0" smtClean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o, </a:t>
            </a:r>
            <a:r>
              <a:rPr lang="pt-BR" sz="1600" b="1" dirty="0" smtClean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reduzir </a:t>
            </a:r>
            <a:r>
              <a:rPr lang="pt-BR" sz="1600" b="1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conflitos </a:t>
            </a:r>
            <a:r>
              <a:rPr lang="pt-BR" sz="1600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e </a:t>
            </a:r>
            <a:r>
              <a:rPr lang="pt-BR" sz="1600" b="1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promover o desenvolvimento sustentável </a:t>
            </a:r>
            <a:r>
              <a:rPr lang="pt-BR" sz="1600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urbano e rural. </a:t>
            </a:r>
            <a:endParaRPr lang="pt-BR" sz="1600" dirty="0" smtClean="0">
              <a:latin typeface="Times New Roman" panose="02020603050405020304" pitchFamily="18" charset="0"/>
              <a:ea typeface="Gelasio" pitchFamily="34" charset="-122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ts val="2550"/>
              </a:lnSpc>
              <a:buFont typeface="Arial" panose="020B0604020202020204" pitchFamily="34" charset="0"/>
              <a:buChar char="•"/>
            </a:pPr>
            <a:endParaRPr lang="pt-BR" sz="1600" dirty="0" smtClean="0">
              <a:latin typeface="Times New Roman" panose="02020603050405020304" pitchFamily="18" charset="0"/>
              <a:ea typeface="Gelasio" pitchFamily="34" charset="-122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ts val="2550"/>
              </a:lnSpc>
              <a:buFont typeface="Arial" panose="020B0604020202020204" pitchFamily="34" charset="0"/>
              <a:buChar char="•"/>
            </a:pPr>
            <a:r>
              <a:rPr lang="pt-BR" sz="1600" dirty="0" smtClean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Segundo </a:t>
            </a:r>
            <a:r>
              <a:rPr lang="pt-BR" sz="1600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Costa (2019), </a:t>
            </a:r>
            <a:r>
              <a:rPr lang="pt-BR" sz="1600" dirty="0" smtClean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a sua </a:t>
            </a:r>
            <a:r>
              <a:rPr lang="pt-BR" sz="1600" b="1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falta</a:t>
            </a:r>
            <a:r>
              <a:rPr lang="pt-BR" sz="1600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 gera formação de </a:t>
            </a:r>
            <a:r>
              <a:rPr lang="pt-BR" sz="1600" b="1" dirty="0" smtClean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disputas</a:t>
            </a:r>
            <a:r>
              <a:rPr lang="pt-BR" sz="1600" dirty="0" smtClean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 </a:t>
            </a:r>
            <a:r>
              <a:rPr lang="pt-BR" sz="1600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pela posse da terra, situações de </a:t>
            </a:r>
            <a:r>
              <a:rPr lang="pt-BR" sz="1600" b="1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violência</a:t>
            </a:r>
            <a:r>
              <a:rPr lang="pt-BR" sz="1600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 e </a:t>
            </a:r>
            <a:r>
              <a:rPr lang="pt-BR" sz="1600" b="1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exclusão </a:t>
            </a:r>
            <a:r>
              <a:rPr lang="pt-BR" sz="1600" b="1" dirty="0" smtClean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social</a:t>
            </a:r>
            <a:r>
              <a:rPr lang="pt-BR" sz="1600" dirty="0" smtClean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.</a:t>
            </a:r>
          </a:p>
          <a:p>
            <a:pPr marL="742950" lvl="1" indent="-285750" algn="just">
              <a:lnSpc>
                <a:spcPts val="2550"/>
              </a:lnSpc>
              <a:buFont typeface="Arial" panose="020B0604020202020204" pitchFamily="34" charset="0"/>
              <a:buChar char="•"/>
            </a:pPr>
            <a:endParaRPr lang="pt-BR" sz="1600" dirty="0" smtClean="0">
              <a:latin typeface="Times New Roman" panose="02020603050405020304" pitchFamily="18" charset="0"/>
              <a:ea typeface="Gelasio" pitchFamily="34" charset="-122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ts val="2550"/>
              </a:lnSpc>
              <a:buFont typeface="Arial" panose="020B0604020202020204" pitchFamily="34" charset="0"/>
              <a:buChar char="•"/>
            </a:pPr>
            <a:r>
              <a:rPr lang="pt-BR" sz="1600" dirty="0" smtClean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Segundo </a:t>
            </a:r>
            <a:r>
              <a:rPr lang="pt-BR" sz="1600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Brito et al. (2021), </a:t>
            </a:r>
            <a:r>
              <a:rPr lang="pt-BR" sz="1600" dirty="0" smtClean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no </a:t>
            </a:r>
            <a:r>
              <a:rPr lang="pt-BR" sz="1600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Estado do Pará, 27% (33,8 milhões de hectares) </a:t>
            </a:r>
            <a:r>
              <a:rPr lang="pt-BR" sz="1600" dirty="0" smtClean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são áreas com </a:t>
            </a:r>
            <a:r>
              <a:rPr lang="pt-BR" sz="1600" b="1" dirty="0" smtClean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situação fundiária incerta</a:t>
            </a:r>
            <a:r>
              <a:rPr lang="pt-BR" sz="1600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, tornando-as uma </a:t>
            </a:r>
            <a:r>
              <a:rPr lang="pt-BR" sz="1600" b="1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prioridade</a:t>
            </a:r>
            <a:r>
              <a:rPr lang="pt-BR" sz="1600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 para os órgãos fundiários</a:t>
            </a:r>
            <a:r>
              <a:rPr lang="pt-BR" sz="1600" dirty="0" smtClean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.</a:t>
            </a:r>
          </a:p>
          <a:p>
            <a:pPr marL="742950" lvl="1" indent="-285750" algn="just">
              <a:lnSpc>
                <a:spcPts val="2550"/>
              </a:lnSpc>
              <a:buFont typeface="Arial" panose="020B0604020202020204" pitchFamily="34" charset="0"/>
              <a:buChar char="•"/>
            </a:pPr>
            <a:endParaRPr lang="pt-BR" sz="1600" dirty="0" smtClean="0">
              <a:latin typeface="Times New Roman" panose="02020603050405020304" pitchFamily="18" charset="0"/>
              <a:ea typeface="Gelasio" pitchFamily="34" charset="-122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ts val="2550"/>
              </a:lnSpc>
              <a:buFont typeface="Arial" panose="020B0604020202020204" pitchFamily="34" charset="0"/>
              <a:buChar char="•"/>
            </a:pPr>
            <a:r>
              <a:rPr lang="pt-BR" sz="1600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O </a:t>
            </a:r>
            <a:r>
              <a:rPr lang="pt-BR" sz="1600" dirty="0" smtClean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ITERPA, </a:t>
            </a:r>
            <a:r>
              <a:rPr lang="pt-BR" sz="1600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entidade </a:t>
            </a:r>
            <a:r>
              <a:rPr lang="pt-BR" sz="1600" dirty="0" smtClean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pública, </a:t>
            </a:r>
            <a:r>
              <a:rPr lang="pt-BR" sz="1600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criada pela Lei Estadual nº 4.584, de 08 de outubro de 1975, </a:t>
            </a:r>
            <a:r>
              <a:rPr lang="pt-BR" sz="1600" dirty="0" smtClean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tem a missão de </a:t>
            </a:r>
            <a:r>
              <a:rPr lang="pt-BR" sz="1600" b="1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garantir o acesso à </a:t>
            </a:r>
            <a:r>
              <a:rPr lang="pt-BR" sz="1600" b="1" dirty="0" smtClean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terra</a:t>
            </a:r>
            <a:r>
              <a:rPr lang="pt-BR" sz="1600" dirty="0" smtClean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, </a:t>
            </a:r>
            <a:r>
              <a:rPr lang="pt-BR" sz="1600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por meio da regularização fundiária (ITERPA, 2009</a:t>
            </a:r>
            <a:r>
              <a:rPr lang="pt-BR" sz="1600" dirty="0" smtClean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). Assim, contribuindo </a:t>
            </a:r>
            <a:r>
              <a:rPr lang="pt-BR" sz="1600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para a </a:t>
            </a:r>
            <a:r>
              <a:rPr lang="pt-BR" sz="1600" b="1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estabilidade social </a:t>
            </a:r>
            <a:r>
              <a:rPr lang="pt-BR" sz="1600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no campo e o </a:t>
            </a:r>
            <a:r>
              <a:rPr lang="pt-BR" sz="1600" b="1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combate ao desmatamento ilegal </a:t>
            </a:r>
            <a:r>
              <a:rPr lang="pt-BR" sz="1600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(ITERPA, 2023).</a:t>
            </a:r>
            <a:endParaRPr lang="pt-BR" sz="1600" dirty="0" smtClean="0">
              <a:latin typeface="Times New Roman" panose="02020603050405020304" pitchFamily="18" charset="0"/>
              <a:ea typeface="Gelasio" pitchFamily="34" charset="-122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ts val="2550"/>
              </a:lnSpc>
              <a:buFont typeface="Arial" panose="020B0604020202020204" pitchFamily="34" charset="0"/>
              <a:buChar char="•"/>
            </a:pPr>
            <a:endParaRPr lang="pt-BR" sz="1600" dirty="0" smtClean="0">
              <a:latin typeface="Times New Roman" panose="02020603050405020304" pitchFamily="18" charset="0"/>
              <a:ea typeface="Gelasio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2050" name="Picture 2" descr="Toponímia dos municípios paraenses - Radio Web UFP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9112" y="1498600"/>
            <a:ext cx="3571875" cy="350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/>
          <p:cNvSpPr txBox="1"/>
          <p:nvPr/>
        </p:nvSpPr>
        <p:spPr>
          <a:xfrm>
            <a:off x="8246472" y="5406495"/>
            <a:ext cx="335715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Fonte: https://radio.ufpa.br/index.php/universidade-multicampi/toponimia-dos-municipios-paraenses/</a:t>
            </a:r>
          </a:p>
        </p:txBody>
      </p:sp>
    </p:spTree>
    <p:extLst>
      <p:ext uri="{BB962C8B-B14F-4D97-AF65-F5344CB8AC3E}">
        <p14:creationId xmlns:p14="http://schemas.microsoft.com/office/powerpoint/2010/main" val="235310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0"/>
          <p:cNvSpPr/>
          <p:nvPr/>
        </p:nvSpPr>
        <p:spPr>
          <a:xfrm>
            <a:off x="0" y="117567"/>
            <a:ext cx="12192000" cy="547451"/>
          </a:xfrm>
          <a:prstGeom prst="rect">
            <a:avLst/>
          </a:prstGeom>
          <a:solidFill>
            <a:srgbClr val="00B050"/>
          </a:solidFill>
          <a:ln/>
          <a:effectLst>
            <a:innerShdw blurRad="304800" dist="152400" dir="5400000">
              <a:prstClr val="black">
                <a:alpha val="18000"/>
              </a:prstClr>
            </a:innerShdw>
          </a:effectLst>
        </p:spPr>
        <p:txBody>
          <a:bodyPr wrap="square" lIns="0" tIns="0" rIns="0" bIns="0" rtlCol="0" anchor="t"/>
          <a:lstStyle/>
          <a:p>
            <a:pPr lvl="1"/>
            <a:r>
              <a:rPr lang="pt-BR" sz="3200" dirty="0" smtClean="0">
                <a:solidFill>
                  <a:schemeClr val="bg1"/>
                </a:solidFill>
                <a:latin typeface="Amiri Quran" panose="00000500000000000000" pitchFamily="2" charset="-78"/>
                <a:ea typeface="Gelasio" pitchFamily="34" charset="-122"/>
                <a:cs typeface="Amiri Quran" panose="00000500000000000000" pitchFamily="2" charset="-78"/>
              </a:rPr>
              <a:t>Referencial Teórico</a:t>
            </a:r>
            <a:endParaRPr lang="en-US" sz="3200" dirty="0">
              <a:solidFill>
                <a:schemeClr val="bg1"/>
              </a:solidFill>
              <a:latin typeface="Amiri Quran" panose="00000500000000000000" pitchFamily="2" charset="-78"/>
              <a:cs typeface="Amiri Quran" panose="00000500000000000000" pitchFamily="2" charset="-78"/>
            </a:endParaRPr>
          </a:p>
        </p:txBody>
      </p:sp>
      <p:sp>
        <p:nvSpPr>
          <p:cNvPr id="13" name="Retângulo 12"/>
          <p:cNvSpPr/>
          <p:nvPr/>
        </p:nvSpPr>
        <p:spPr>
          <a:xfrm>
            <a:off x="0" y="665018"/>
            <a:ext cx="11609192" cy="6760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just">
              <a:lnSpc>
                <a:spcPts val="2550"/>
              </a:lnSpc>
            </a:pPr>
            <a:endParaRPr lang="pt-BR" sz="1600" b="1" dirty="0" smtClean="0">
              <a:latin typeface="Times New Roman" panose="02020603050405020304" pitchFamily="18" charset="0"/>
              <a:ea typeface="Gelasio" pitchFamily="34" charset="-122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ts val="2550"/>
              </a:lnSpc>
              <a:buFont typeface="Arial" panose="020B0604020202020204" pitchFamily="34" charset="0"/>
              <a:buChar char="•"/>
            </a:pPr>
            <a:r>
              <a:rPr lang="pt-BR" sz="1600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De acordo com a OS-11-2019 do ITERPA, havia a necessidade de atualizar processos e reestruturar a base de dados para melhorar a agilidade e a segurança nas análises. Isso incluiu a modernização dos serviços cartográficos por meio de treinamentos e novas tecnologias. </a:t>
            </a:r>
            <a:endParaRPr lang="pt-BR" sz="1600" dirty="0" smtClean="0">
              <a:latin typeface="Times New Roman" panose="02020603050405020304" pitchFamily="18" charset="0"/>
              <a:ea typeface="Gelasio" pitchFamily="34" charset="-122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ts val="2550"/>
              </a:lnSpc>
              <a:buFont typeface="Arial" panose="020B0604020202020204" pitchFamily="34" charset="0"/>
              <a:buChar char="•"/>
            </a:pPr>
            <a:endParaRPr lang="pt-BR" sz="1600" dirty="0">
              <a:latin typeface="Times New Roman" panose="02020603050405020304" pitchFamily="18" charset="0"/>
              <a:ea typeface="Gelasio" pitchFamily="34" charset="-122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ts val="2550"/>
              </a:lnSpc>
              <a:buFont typeface="Arial" panose="020B0604020202020204" pitchFamily="34" charset="0"/>
              <a:buChar char="•"/>
            </a:pPr>
            <a:r>
              <a:rPr lang="pt-BR" sz="1600" dirty="0" smtClean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Em </a:t>
            </a:r>
            <a:r>
              <a:rPr lang="pt-BR" sz="1600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2018, o ITERPA lançou o Sistema de Cadastro e Regularização Fundiária (SICARF</a:t>
            </a:r>
            <a:r>
              <a:rPr lang="pt-BR" sz="1600" dirty="0" smtClean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), </a:t>
            </a:r>
            <a:r>
              <a:rPr lang="pt-BR" sz="1600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aliado a dados de outros órgãos, como o SICAR e </a:t>
            </a:r>
            <a:r>
              <a:rPr lang="pt-BR" sz="1600" dirty="0" smtClean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SIGEF, criando </a:t>
            </a:r>
            <a:r>
              <a:rPr lang="pt-BR" sz="1600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um banco de dados abrangente e </a:t>
            </a:r>
            <a:r>
              <a:rPr lang="pt-BR" sz="1600" dirty="0" smtClean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seguro, </a:t>
            </a:r>
            <a:r>
              <a:rPr lang="pt-BR" sz="1600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com o objetivo de garantir transparência e rapidez nos processos </a:t>
            </a:r>
            <a:r>
              <a:rPr lang="pt-BR" sz="1600" dirty="0" smtClean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fundiários.</a:t>
            </a:r>
          </a:p>
          <a:p>
            <a:pPr marL="742950" lvl="1" indent="-285750" algn="just">
              <a:lnSpc>
                <a:spcPts val="2550"/>
              </a:lnSpc>
              <a:buFont typeface="Arial" panose="020B0604020202020204" pitchFamily="34" charset="0"/>
              <a:buChar char="•"/>
            </a:pPr>
            <a:endParaRPr lang="pt-BR" sz="1600" dirty="0">
              <a:latin typeface="Times New Roman" panose="02020603050405020304" pitchFamily="18" charset="0"/>
              <a:ea typeface="Gelasio" pitchFamily="34" charset="-122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ts val="2550"/>
              </a:lnSpc>
              <a:buFont typeface="Arial" panose="020B0604020202020204" pitchFamily="34" charset="0"/>
              <a:buChar char="•"/>
            </a:pPr>
            <a:r>
              <a:rPr lang="pt-BR" sz="1600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Utilizar técnicas cartográficas e análise geoespacial é </a:t>
            </a:r>
            <a:r>
              <a:rPr lang="pt-BR" sz="1600" dirty="0" smtClean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crucial </a:t>
            </a:r>
            <a:r>
              <a:rPr lang="pt-BR" sz="1600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para detectar ocupações irregulares, estabelecer limites territoriais e propriedades, e garantir a legitimidade jurídica dos procedimentos de regularização fundiária (ROSENFELDT; LOCH, 2012). </a:t>
            </a:r>
            <a:endParaRPr lang="pt-BR" sz="1600" dirty="0" smtClean="0">
              <a:latin typeface="Times New Roman" panose="02020603050405020304" pitchFamily="18" charset="0"/>
              <a:ea typeface="Gelasio" pitchFamily="34" charset="-122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ts val="2550"/>
              </a:lnSpc>
              <a:buFont typeface="Arial" panose="020B0604020202020204" pitchFamily="34" charset="0"/>
              <a:buChar char="•"/>
            </a:pPr>
            <a:endParaRPr lang="pt-BR" sz="1600" dirty="0">
              <a:latin typeface="Times New Roman" panose="02020603050405020304" pitchFamily="18" charset="0"/>
              <a:ea typeface="Gelasio" pitchFamily="34" charset="-122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ts val="2550"/>
              </a:lnSpc>
              <a:buFont typeface="Arial" panose="020B0604020202020204" pitchFamily="34" charset="0"/>
              <a:buChar char="•"/>
            </a:pPr>
            <a:r>
              <a:rPr lang="pt-BR" sz="1600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Tendo em vista o mundo tecnológico em que vivemos atualmente, segundo Silvério (2022) o desenvolvimento de ferramentas de automação é de fundamental importância não só da agilização das tarefas, mas também na padronização e otimização das rotinas. A programação é uma ferramenta essencial para o avanço tecnológico, consistindo na organização de instruções que o computador executa por meio de uma linguagem específica (DE SOUSA, 2016).</a:t>
            </a:r>
            <a:endParaRPr lang="pt-BR" sz="1600" dirty="0" smtClean="0">
              <a:latin typeface="Times New Roman" panose="02020603050405020304" pitchFamily="18" charset="0"/>
              <a:ea typeface="Gelasio" pitchFamily="34" charset="-122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ts val="2550"/>
              </a:lnSpc>
              <a:buFont typeface="Arial" panose="020B0604020202020204" pitchFamily="34" charset="0"/>
              <a:buChar char="•"/>
            </a:pPr>
            <a:endParaRPr lang="pt-BR" sz="1600" dirty="0">
              <a:latin typeface="Times New Roman" panose="02020603050405020304" pitchFamily="18" charset="0"/>
              <a:ea typeface="Gelasio" pitchFamily="34" charset="-122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ts val="2550"/>
              </a:lnSpc>
              <a:buFont typeface="Arial" panose="020B0604020202020204" pitchFamily="34" charset="0"/>
              <a:buChar char="•"/>
            </a:pPr>
            <a:endParaRPr lang="pt-BR" sz="1600" dirty="0" smtClean="0">
              <a:latin typeface="Times New Roman" panose="02020603050405020304" pitchFamily="18" charset="0"/>
              <a:ea typeface="Gelasio" pitchFamily="34" charset="-122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ts val="2550"/>
              </a:lnSpc>
              <a:buFont typeface="Arial" panose="020B0604020202020204" pitchFamily="34" charset="0"/>
              <a:buChar char="•"/>
            </a:pPr>
            <a:endParaRPr lang="pt-BR" sz="1600" dirty="0">
              <a:latin typeface="Times New Roman" panose="02020603050405020304" pitchFamily="18" charset="0"/>
              <a:ea typeface="Gelasio" pitchFamily="34" charset="-122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ts val="2550"/>
              </a:lnSpc>
              <a:buFont typeface="Arial" panose="020B0604020202020204" pitchFamily="34" charset="0"/>
              <a:buChar char="•"/>
            </a:pPr>
            <a:endParaRPr lang="pt-BR" sz="1600" dirty="0" smtClean="0">
              <a:latin typeface="Times New Roman" panose="02020603050405020304" pitchFamily="18" charset="0"/>
              <a:ea typeface="Gelasio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51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0"/>
          <p:cNvSpPr/>
          <p:nvPr/>
        </p:nvSpPr>
        <p:spPr>
          <a:xfrm>
            <a:off x="0" y="117567"/>
            <a:ext cx="12192000" cy="547451"/>
          </a:xfrm>
          <a:prstGeom prst="rect">
            <a:avLst/>
          </a:prstGeom>
          <a:solidFill>
            <a:srgbClr val="00B050"/>
          </a:solidFill>
          <a:ln/>
          <a:effectLst>
            <a:innerShdw blurRad="304800" dist="152400" dir="5400000">
              <a:prstClr val="black">
                <a:alpha val="18000"/>
              </a:prstClr>
            </a:innerShdw>
          </a:effectLst>
        </p:spPr>
        <p:txBody>
          <a:bodyPr wrap="square" lIns="0" tIns="0" rIns="0" bIns="0" rtlCol="0" anchor="t"/>
          <a:lstStyle/>
          <a:p>
            <a:pPr lvl="1"/>
            <a:r>
              <a:rPr lang="pt-BR" sz="3200" dirty="0" smtClean="0">
                <a:solidFill>
                  <a:schemeClr val="bg1"/>
                </a:solidFill>
                <a:latin typeface="Amiri Quran" panose="00000500000000000000" pitchFamily="2" charset="-78"/>
                <a:ea typeface="Gelasio" pitchFamily="34" charset="-122"/>
                <a:cs typeface="Amiri Quran" panose="00000500000000000000" pitchFamily="2" charset="-78"/>
              </a:rPr>
              <a:t>Arquitetura </a:t>
            </a:r>
            <a:r>
              <a:rPr lang="pt-BR" sz="3200" dirty="0">
                <a:solidFill>
                  <a:schemeClr val="bg1"/>
                </a:solidFill>
                <a:latin typeface="Amiri Quran" panose="00000500000000000000" pitchFamily="2" charset="-78"/>
                <a:ea typeface="Gelasio" pitchFamily="34" charset="-122"/>
                <a:cs typeface="Amiri Quran" panose="00000500000000000000" pitchFamily="2" charset="-78"/>
              </a:rPr>
              <a:t>do sistema ArcPyAutoMap</a:t>
            </a:r>
            <a:endParaRPr lang="en-US" sz="3200" dirty="0">
              <a:solidFill>
                <a:schemeClr val="bg1"/>
              </a:solidFill>
              <a:latin typeface="Amiri Quran" panose="00000500000000000000" pitchFamily="2" charset="-78"/>
              <a:cs typeface="Amiri Quran" panose="00000500000000000000" pitchFamily="2" charset="-78"/>
            </a:endParaRPr>
          </a:p>
        </p:txBody>
      </p:sp>
      <p:sp>
        <p:nvSpPr>
          <p:cNvPr id="13" name="Retângulo 12"/>
          <p:cNvSpPr/>
          <p:nvPr/>
        </p:nvSpPr>
        <p:spPr>
          <a:xfrm>
            <a:off x="0" y="665018"/>
            <a:ext cx="11609192" cy="3904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 algn="just">
              <a:lnSpc>
                <a:spcPts val="2550"/>
              </a:lnSpc>
              <a:buFont typeface="Arial" panose="020B0604020202020204" pitchFamily="34" charset="0"/>
              <a:buChar char="•"/>
            </a:pPr>
            <a:r>
              <a:rPr lang="pt-BR" sz="1600" dirty="0" smtClean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a</a:t>
            </a:r>
            <a:endParaRPr lang="pt-BR" sz="1600" dirty="0" smtClean="0">
              <a:latin typeface="Times New Roman" panose="02020603050405020304" pitchFamily="18" charset="0"/>
              <a:ea typeface="Gelasio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3363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0"/>
          <p:cNvSpPr/>
          <p:nvPr/>
        </p:nvSpPr>
        <p:spPr>
          <a:xfrm>
            <a:off x="0" y="117567"/>
            <a:ext cx="12192000" cy="547451"/>
          </a:xfrm>
          <a:prstGeom prst="rect">
            <a:avLst/>
          </a:prstGeom>
          <a:solidFill>
            <a:srgbClr val="00B050"/>
          </a:solidFill>
          <a:ln/>
          <a:effectLst>
            <a:innerShdw blurRad="304800" dist="152400" dir="5400000">
              <a:prstClr val="black">
                <a:alpha val="18000"/>
              </a:prstClr>
            </a:innerShdw>
          </a:effectLst>
        </p:spPr>
        <p:txBody>
          <a:bodyPr wrap="square" lIns="0" tIns="0" rIns="0" bIns="0" rtlCol="0" anchor="t"/>
          <a:lstStyle/>
          <a:p>
            <a:pPr lvl="1"/>
            <a:r>
              <a:rPr lang="pt-BR" sz="3200" dirty="0" smtClean="0">
                <a:solidFill>
                  <a:schemeClr val="bg1"/>
                </a:solidFill>
                <a:latin typeface="Amiri Quran" panose="00000500000000000000" pitchFamily="2" charset="-78"/>
                <a:ea typeface="Gelasio" pitchFamily="34" charset="-122"/>
                <a:cs typeface="Amiri Quran" panose="00000500000000000000" pitchFamily="2" charset="-78"/>
              </a:rPr>
              <a:t>ArcpyAutoMap</a:t>
            </a:r>
            <a:endParaRPr lang="en-US" sz="3200" dirty="0">
              <a:solidFill>
                <a:schemeClr val="bg1"/>
              </a:solidFill>
              <a:latin typeface="Amiri Quran" panose="00000500000000000000" pitchFamily="2" charset="-78"/>
              <a:cs typeface="Amiri Quran" panose="00000500000000000000" pitchFamily="2" charset="-78"/>
            </a:endParaRPr>
          </a:p>
        </p:txBody>
      </p:sp>
      <p:sp>
        <p:nvSpPr>
          <p:cNvPr id="13" name="Retângulo 12"/>
          <p:cNvSpPr/>
          <p:nvPr/>
        </p:nvSpPr>
        <p:spPr>
          <a:xfrm>
            <a:off x="0" y="665018"/>
            <a:ext cx="11609192" cy="3904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 algn="just">
              <a:lnSpc>
                <a:spcPts val="2550"/>
              </a:lnSpc>
              <a:buFont typeface="Arial" panose="020B0604020202020204" pitchFamily="34" charset="0"/>
              <a:buChar char="•"/>
            </a:pPr>
            <a:r>
              <a:rPr lang="pt-BR" sz="1600" dirty="0" smtClean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a</a:t>
            </a:r>
            <a:endParaRPr lang="pt-BR" sz="1600" dirty="0" smtClean="0">
              <a:latin typeface="Times New Roman" panose="02020603050405020304" pitchFamily="18" charset="0"/>
              <a:ea typeface="Gelasio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2728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1857</TotalTime>
  <Words>977</Words>
  <Application>Microsoft Office PowerPoint</Application>
  <PresentationFormat>Widescreen</PresentationFormat>
  <Paragraphs>84</Paragraphs>
  <Slides>10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10</vt:i4>
      </vt:variant>
    </vt:vector>
  </HeadingPairs>
  <TitlesOfParts>
    <vt:vector size="18" baseType="lpstr">
      <vt:lpstr>Amiri Quran</vt:lpstr>
      <vt:lpstr>Arial</vt:lpstr>
      <vt:lpstr>Calibri</vt:lpstr>
      <vt:lpstr>Calibri Light</vt:lpstr>
      <vt:lpstr>Gelasio</vt:lpstr>
      <vt:lpstr>Symbol</vt:lpstr>
      <vt:lpstr>Times New Roman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Djalma Filho</dc:creator>
  <cp:lastModifiedBy>Djalma Filho</cp:lastModifiedBy>
  <cp:revision>56</cp:revision>
  <dcterms:created xsi:type="dcterms:W3CDTF">2024-09-18T01:15:16Z</dcterms:created>
  <dcterms:modified xsi:type="dcterms:W3CDTF">2024-09-19T12:34:13Z</dcterms:modified>
</cp:coreProperties>
</file>